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81" r:id="rId3"/>
    <p:sldId id="257" r:id="rId4"/>
    <p:sldId id="282" r:id="rId5"/>
    <p:sldId id="266" r:id="rId6"/>
    <p:sldId id="269" r:id="rId7"/>
    <p:sldId id="268" r:id="rId8"/>
    <p:sldId id="279" r:id="rId9"/>
    <p:sldId id="280" r:id="rId10"/>
    <p:sldId id="264" r:id="rId11"/>
    <p:sldId id="283" r:id="rId12"/>
    <p:sldId id="271" r:id="rId13"/>
    <p:sldId id="273" r:id="rId14"/>
    <p:sldId id="284" r:id="rId15"/>
    <p:sldId id="287" r:id="rId16"/>
    <p:sldId id="285" r:id="rId17"/>
    <p:sldId id="286" r:id="rId1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5075"/>
  </p:normalViewPr>
  <p:slideViewPr>
    <p:cSldViewPr snapToGrid="0">
      <p:cViewPr varScale="1">
        <p:scale>
          <a:sx n="70" d="100"/>
          <a:sy n="70"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Pasta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Pasta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smtClean="0"/>
              <a:t>Number of occurrences </a:t>
            </a:r>
            <a:endParaRPr lang="en-US" sz="2000" b="1" dirty="0"/>
          </a:p>
        </c:rich>
      </c:tx>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pt-B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Plan1!$C$3</c:f>
              <c:strCache>
                <c:ptCount val="1"/>
                <c:pt idx="0">
                  <c:v>Incidentes (Fev - Maio 2017)</c:v>
                </c:pt>
              </c:strCache>
            </c:strRef>
          </c:tx>
          <c:spPr>
            <a:solidFill>
              <a:schemeClr val="accent4"/>
            </a:solidFill>
            <a:ln>
              <a:noFill/>
            </a:ln>
            <a:effectLst/>
            <a:sp3d/>
          </c:spPr>
          <c:invertIfNegative val="0"/>
          <c:cat>
            <c:strRef>
              <c:f>Plan1!$B$4:$B$6</c:f>
              <c:strCache>
                <c:ptCount val="3"/>
                <c:pt idx="0">
                  <c:v>Santa Teresa</c:v>
                </c:pt>
                <c:pt idx="1">
                  <c:v>Copacabana</c:v>
                </c:pt>
                <c:pt idx="2">
                  <c:v>Ipanema e Leblon</c:v>
                </c:pt>
              </c:strCache>
            </c:strRef>
          </c:cat>
          <c:val>
            <c:numRef>
              <c:f>Plan1!$C$4:$C$6</c:f>
              <c:numCache>
                <c:formatCode>General</c:formatCode>
                <c:ptCount val="3"/>
                <c:pt idx="0">
                  <c:v>424</c:v>
                </c:pt>
                <c:pt idx="1">
                  <c:v>2118</c:v>
                </c:pt>
                <c:pt idx="2">
                  <c:v>1404</c:v>
                </c:pt>
              </c:numCache>
            </c:numRef>
          </c:val>
        </c:ser>
        <c:dLbls>
          <c:showLegendKey val="0"/>
          <c:showVal val="0"/>
          <c:showCatName val="0"/>
          <c:showSerName val="0"/>
          <c:showPercent val="0"/>
          <c:showBubbleSize val="0"/>
        </c:dLbls>
        <c:gapWidth val="150"/>
        <c:shape val="box"/>
        <c:axId val="328299960"/>
        <c:axId val="328298648"/>
        <c:axId val="0"/>
      </c:bar3DChart>
      <c:catAx>
        <c:axId val="32829996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pt-BR"/>
          </a:p>
        </c:txPr>
        <c:crossAx val="328298648"/>
        <c:crosses val="autoZero"/>
        <c:auto val="1"/>
        <c:lblAlgn val="ctr"/>
        <c:lblOffset val="100"/>
        <c:noMultiLvlLbl val="0"/>
      </c:catAx>
      <c:valAx>
        <c:axId val="328298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pt-BR"/>
          </a:p>
        </c:txPr>
        <c:crossAx val="328299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spc="0" baseline="0">
                <a:solidFill>
                  <a:prstClr val="black">
                    <a:lumMod val="65000"/>
                    <a:lumOff val="35000"/>
                  </a:prstClr>
                </a:solidFill>
                <a:latin typeface="+mn-lt"/>
                <a:ea typeface="+mn-ea"/>
                <a:cs typeface="+mn-cs"/>
              </a:defRPr>
            </a:pPr>
            <a:r>
              <a:rPr lang="en-US" sz="1800" b="1" i="0" baseline="0" dirty="0" smtClean="0">
                <a:effectLst/>
              </a:rPr>
              <a:t>Average occurrences per 100K inhabitants </a:t>
            </a:r>
            <a:endParaRPr lang="en-US" b="1" dirty="0" smtClean="0">
              <a:effectLst/>
            </a:endParaRPr>
          </a:p>
          <a:p>
            <a:pPr marL="0" marR="0" lvl="0" indent="0" algn="ctr" defTabSz="914400" rtl="0" eaLnBrk="1" fontAlgn="auto" latinLnBrk="0" hangingPunct="1">
              <a:lnSpc>
                <a:spcPct val="100000"/>
              </a:lnSpc>
              <a:spcBef>
                <a:spcPts val="0"/>
              </a:spcBef>
              <a:spcAft>
                <a:spcPts val="0"/>
              </a:spcAft>
              <a:buClrTx/>
              <a:buSzTx/>
              <a:buFontTx/>
              <a:buNone/>
              <a:tabLst/>
              <a:defRPr sz="2000" b="1">
                <a:solidFill>
                  <a:prstClr val="black">
                    <a:lumMod val="65000"/>
                    <a:lumOff val="35000"/>
                  </a:prstClr>
                </a:solidFill>
              </a:defRPr>
            </a:pPr>
            <a:endParaRPr lang="pt-BR" dirty="0"/>
          </a:p>
        </c:rich>
      </c:tx>
      <c:layout>
        <c:manualLayout>
          <c:xMode val="edge"/>
          <c:yMode val="edge"/>
          <c:x val="0.21834214435639546"/>
          <c:y val="0"/>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spc="0" baseline="0">
              <a:solidFill>
                <a:prstClr val="black">
                  <a:lumMod val="65000"/>
                  <a:lumOff val="35000"/>
                </a:prstClr>
              </a:solidFill>
              <a:latin typeface="+mn-lt"/>
              <a:ea typeface="+mn-ea"/>
              <a:cs typeface="+mn-cs"/>
            </a:defRPr>
          </a:pPr>
          <a:endParaRPr lang="pt-B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Plan1!$C$13</c:f>
              <c:strCache>
                <c:ptCount val="1"/>
                <c:pt idx="0">
                  <c:v>Média de incidentes para cada 100k habitantes</c:v>
                </c:pt>
              </c:strCache>
            </c:strRef>
          </c:tx>
          <c:spPr>
            <a:solidFill>
              <a:schemeClr val="accent4"/>
            </a:solidFill>
            <a:ln>
              <a:noFill/>
            </a:ln>
            <a:effectLst/>
            <a:sp3d/>
          </c:spPr>
          <c:invertIfNegative val="0"/>
          <c:cat>
            <c:strRef>
              <c:f>Plan1!$B$14:$B$16</c:f>
              <c:strCache>
                <c:ptCount val="3"/>
                <c:pt idx="0">
                  <c:v>Santa Teresa</c:v>
                </c:pt>
                <c:pt idx="1">
                  <c:v>Copacabana</c:v>
                </c:pt>
                <c:pt idx="2">
                  <c:v>Ipanema e Leblon</c:v>
                </c:pt>
              </c:strCache>
            </c:strRef>
          </c:cat>
          <c:val>
            <c:numRef>
              <c:f>Plan1!$C$14:$C$16</c:f>
              <c:numCache>
                <c:formatCode>General</c:formatCode>
                <c:ptCount val="3"/>
                <c:pt idx="0">
                  <c:v>1034</c:v>
                </c:pt>
                <c:pt idx="1">
                  <c:v>1450</c:v>
                </c:pt>
                <c:pt idx="2">
                  <c:v>1581</c:v>
                </c:pt>
              </c:numCache>
            </c:numRef>
          </c:val>
        </c:ser>
        <c:dLbls>
          <c:showLegendKey val="0"/>
          <c:showVal val="0"/>
          <c:showCatName val="0"/>
          <c:showSerName val="0"/>
          <c:showPercent val="0"/>
          <c:showBubbleSize val="0"/>
        </c:dLbls>
        <c:gapWidth val="150"/>
        <c:shape val="box"/>
        <c:axId val="328312328"/>
        <c:axId val="329079336"/>
        <c:axId val="0"/>
      </c:bar3DChart>
      <c:catAx>
        <c:axId val="3283123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pt-BR"/>
          </a:p>
        </c:txPr>
        <c:crossAx val="329079336"/>
        <c:crosses val="autoZero"/>
        <c:auto val="1"/>
        <c:lblAlgn val="ctr"/>
        <c:lblOffset val="100"/>
        <c:noMultiLvlLbl val="0"/>
      </c:catAx>
      <c:valAx>
        <c:axId val="329079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pt-BR"/>
          </a:p>
        </c:txPr>
        <c:crossAx val="328312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colors2.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pt-B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1796219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3633684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3814895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32" name="Espace réservé pour une image  31"/>
          <p:cNvSpPr>
            <a:spLocks noGrp="1"/>
          </p:cNvSpPr>
          <p:nvPr>
            <p:ph type="pic" sz="quarter" idx="14"/>
          </p:nvPr>
        </p:nvSpPr>
        <p:spPr>
          <a:xfrm>
            <a:off x="590452" y="3119173"/>
            <a:ext cx="11051481" cy="3438047"/>
          </a:xfrm>
        </p:spPr>
        <p:txBody>
          <a:bodyPr/>
          <a:lstStyle/>
          <a:p>
            <a:endParaRPr lang="fr-FR" dirty="0"/>
          </a:p>
        </p:txBody>
      </p:sp>
      <p:sp>
        <p:nvSpPr>
          <p:cNvPr id="22" name="Espace réservé de la date 3"/>
          <p:cNvSpPr>
            <a:spLocks noGrp="1"/>
          </p:cNvSpPr>
          <p:nvPr>
            <p:ph type="dt" sz="half" idx="11"/>
          </p:nvPr>
        </p:nvSpPr>
        <p:spPr>
          <a:xfrm>
            <a:off x="10859948" y="293703"/>
            <a:ext cx="781877" cy="157392"/>
          </a:xfrm>
        </p:spPr>
        <p:txBody>
          <a:bodyPr/>
          <a:lstStyle>
            <a:lvl1pPr algn="r">
              <a:defRPr sz="1067">
                <a:solidFill>
                  <a:schemeClr val="tx1"/>
                </a:solidFill>
                <a:latin typeface="Arial"/>
                <a:cs typeface="Arial"/>
              </a:defRPr>
            </a:lvl1pPr>
          </a:lstStyle>
          <a:p>
            <a:fld id="{A5BACCEF-C806-C544-8F55-0C5B5C359D31}" type="datetime1">
              <a:rPr lang="fr-FR" smtClean="0"/>
              <a:pPr/>
              <a:t>27/07/2017</a:t>
            </a:fld>
            <a:endParaRPr lang="fr-FR" dirty="0"/>
          </a:p>
        </p:txBody>
      </p:sp>
      <p:sp>
        <p:nvSpPr>
          <p:cNvPr id="24" name="Espace réservé du pied de page 4"/>
          <p:cNvSpPr>
            <a:spLocks noGrp="1"/>
          </p:cNvSpPr>
          <p:nvPr>
            <p:ph type="ftr" sz="quarter" idx="13"/>
          </p:nvPr>
        </p:nvSpPr>
        <p:spPr>
          <a:xfrm>
            <a:off x="591927" y="164206"/>
            <a:ext cx="2630539" cy="286889"/>
          </a:xfrm>
        </p:spPr>
        <p:txBody>
          <a:bodyPr/>
          <a:lstStyle>
            <a:lvl1pPr algn="r">
              <a:defRPr sz="1067" i="0" spc="400">
                <a:solidFill>
                  <a:srgbClr val="BF8745"/>
                </a:solidFill>
                <a:latin typeface="Arial"/>
                <a:cs typeface="Arial"/>
              </a:defRPr>
            </a:lvl1pPr>
          </a:lstStyle>
          <a:p>
            <a:pPr algn="l"/>
            <a:r>
              <a:rPr lang="fr-FR" dirty="0" smtClean="0"/>
              <a:t>PRESENTATION NAME</a:t>
            </a:r>
            <a:endParaRPr lang="fr-FR" dirty="0"/>
          </a:p>
        </p:txBody>
      </p:sp>
      <p:pic>
        <p:nvPicPr>
          <p:cNvPr id="26" name="Image 25" descr="MGallery_by_Sofitel_logo-RV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36981" y="-10262"/>
            <a:ext cx="448423" cy="882585"/>
          </a:xfrm>
          <a:prstGeom prst="rect">
            <a:avLst/>
          </a:prstGeom>
        </p:spPr>
      </p:pic>
      <p:cxnSp>
        <p:nvCxnSpPr>
          <p:cNvPr id="30" name="Connecteur droit 29"/>
          <p:cNvCxnSpPr/>
          <p:nvPr userDrawn="1"/>
        </p:nvCxnSpPr>
        <p:spPr>
          <a:xfrm>
            <a:off x="584969" y="527553"/>
            <a:ext cx="5069736" cy="0"/>
          </a:xfrm>
          <a:prstGeom prst="line">
            <a:avLst/>
          </a:prstGeom>
          <a:ln w="3175" cmpd="sng">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userDrawn="1"/>
        </p:nvCxnSpPr>
        <p:spPr>
          <a:xfrm>
            <a:off x="6475718" y="527553"/>
            <a:ext cx="5162101" cy="0"/>
          </a:xfrm>
          <a:prstGeom prst="line">
            <a:avLst/>
          </a:prstGeom>
          <a:ln w="3175"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39" name="Espace réservé du texte 33"/>
          <p:cNvSpPr>
            <a:spLocks noGrp="1"/>
          </p:cNvSpPr>
          <p:nvPr>
            <p:ph type="body" sz="quarter" idx="16" hasCustomPrompt="1"/>
          </p:nvPr>
        </p:nvSpPr>
        <p:spPr>
          <a:xfrm>
            <a:off x="590452" y="1711372"/>
            <a:ext cx="11051480" cy="828529"/>
          </a:xfrm>
          <a:noFill/>
        </p:spPr>
        <p:txBody>
          <a:bodyPr anchor="b">
            <a:noAutofit/>
          </a:bodyPr>
          <a:lstStyle>
            <a:lvl1pPr algn="ctr">
              <a:defRPr sz="2667" b="0" i="0" spc="400">
                <a:solidFill>
                  <a:schemeClr val="tx1"/>
                </a:solidFill>
                <a:latin typeface="Helvetica Light"/>
                <a:cs typeface="Helvetica Light"/>
              </a:defRPr>
            </a:lvl1pPr>
            <a:lvl2pPr algn="ctr">
              <a:lnSpc>
                <a:spcPct val="90000"/>
              </a:lnSpc>
              <a:spcBef>
                <a:spcPts val="2000"/>
              </a:spcBef>
              <a:defRPr b="0" i="1">
                <a:solidFill>
                  <a:schemeClr val="tx1"/>
                </a:solidFill>
                <a:latin typeface="Adobe Garamond Pro"/>
                <a:cs typeface="Adobe Garamond Pro"/>
              </a:defRPr>
            </a:lvl2pPr>
          </a:lstStyle>
          <a:p>
            <a:pPr lvl="0"/>
            <a:r>
              <a:rPr lang="fr-FR" dirty="0" smtClean="0"/>
              <a:t>CLIQUEZ POUR MODIFIER LES STYLES DU TEXTE DU MASQUE</a:t>
            </a:r>
          </a:p>
        </p:txBody>
      </p:sp>
      <p:sp>
        <p:nvSpPr>
          <p:cNvPr id="43" name="Sous-titre 2"/>
          <p:cNvSpPr>
            <a:spLocks noGrp="1"/>
          </p:cNvSpPr>
          <p:nvPr>
            <p:ph type="subTitle" idx="1"/>
          </p:nvPr>
        </p:nvSpPr>
        <p:spPr>
          <a:xfrm>
            <a:off x="174527" y="2670227"/>
            <a:ext cx="11801623" cy="657255"/>
          </a:xfrm>
        </p:spPr>
        <p:txBody>
          <a:bodyPr anchor="t">
            <a:noAutofit/>
          </a:bodyPr>
          <a:lstStyle>
            <a:lvl1pPr marL="0" indent="0" algn="ctr">
              <a:lnSpc>
                <a:spcPct val="110000"/>
              </a:lnSpc>
              <a:buNone/>
              <a:defRPr sz="1600" b="0" i="1" spc="400">
                <a:solidFill>
                  <a:schemeClr val="accent1"/>
                </a:solidFill>
                <a:latin typeface="Adobe Garamond Pro"/>
                <a:cs typeface="Adobe Garamond Pro"/>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dirty="0" smtClean="0"/>
              <a:t>Cliquez pour modifier le style des sous-titres du masque</a:t>
            </a:r>
            <a:endParaRPr lang="fr-FR" dirty="0"/>
          </a:p>
        </p:txBody>
      </p:sp>
    </p:spTree>
    <p:extLst>
      <p:ext uri="{BB962C8B-B14F-4D97-AF65-F5344CB8AC3E}">
        <p14:creationId xmlns:p14="http://schemas.microsoft.com/office/powerpoint/2010/main" val="12948004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HE END">
    <p:spTree>
      <p:nvGrpSpPr>
        <p:cNvPr id="1" name=""/>
        <p:cNvGrpSpPr/>
        <p:nvPr/>
      </p:nvGrpSpPr>
      <p:grpSpPr>
        <a:xfrm>
          <a:off x="0" y="0"/>
          <a:ext cx="0" cy="0"/>
          <a:chOff x="0" y="0"/>
          <a:chExt cx="0" cy="0"/>
        </a:xfrm>
      </p:grpSpPr>
      <p:cxnSp>
        <p:nvCxnSpPr>
          <p:cNvPr id="17" name="Connecteur droit 16"/>
          <p:cNvCxnSpPr/>
          <p:nvPr userDrawn="1"/>
        </p:nvCxnSpPr>
        <p:spPr>
          <a:xfrm flipH="1">
            <a:off x="1057052" y="6034424"/>
            <a:ext cx="9965009" cy="0"/>
          </a:xfrm>
          <a:prstGeom prst="line">
            <a:avLst/>
          </a:prstGeom>
          <a:ln w="9525" cmpd="sng">
            <a:solidFill>
              <a:srgbClr val="99803E"/>
            </a:solidFill>
          </a:ln>
          <a:effectLst/>
        </p:spPr>
        <p:style>
          <a:lnRef idx="2">
            <a:schemeClr val="accent1"/>
          </a:lnRef>
          <a:fillRef idx="0">
            <a:schemeClr val="accent1"/>
          </a:fillRef>
          <a:effectRef idx="1">
            <a:schemeClr val="accent1"/>
          </a:effectRef>
          <a:fontRef idx="minor">
            <a:schemeClr val="tx1"/>
          </a:fontRef>
        </p:style>
      </p:cxnSp>
      <p:pic>
        <p:nvPicPr>
          <p:cNvPr id="2" name="Image 1" descr="Frise 1 ligne LUB-flatgold-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1762" y="6038420"/>
            <a:ext cx="5248477" cy="733357"/>
          </a:xfrm>
          <a:prstGeom prst="rect">
            <a:avLst/>
          </a:prstGeom>
        </p:spPr>
      </p:pic>
      <p:grpSp>
        <p:nvGrpSpPr>
          <p:cNvPr id="19" name="Groupe 18"/>
          <p:cNvGrpSpPr/>
          <p:nvPr userDrawn="1"/>
        </p:nvGrpSpPr>
        <p:grpSpPr>
          <a:xfrm>
            <a:off x="4266834" y="2514026"/>
            <a:ext cx="3545444" cy="1111645"/>
            <a:chOff x="0" y="1138238"/>
            <a:chExt cx="9144000" cy="2867025"/>
          </a:xfrm>
        </p:grpSpPr>
        <p:sp>
          <p:nvSpPr>
            <p:cNvPr id="2054" name="Freeform 6"/>
            <p:cNvSpPr>
              <a:spLocks noEditPoints="1"/>
            </p:cNvSpPr>
            <p:nvPr userDrawn="1"/>
          </p:nvSpPr>
          <p:spPr bwMode="auto">
            <a:xfrm>
              <a:off x="0" y="3043238"/>
              <a:ext cx="9144000" cy="962025"/>
            </a:xfrm>
            <a:custGeom>
              <a:avLst/>
              <a:gdLst/>
              <a:ahLst/>
              <a:cxnLst>
                <a:cxn ang="0">
                  <a:pos x="1314" y="39"/>
                </a:cxn>
                <a:cxn ang="0">
                  <a:pos x="1357" y="124"/>
                </a:cxn>
                <a:cxn ang="0">
                  <a:pos x="1282" y="96"/>
                </a:cxn>
                <a:cxn ang="0">
                  <a:pos x="1314" y="51"/>
                </a:cxn>
                <a:cxn ang="0">
                  <a:pos x="806" y="0"/>
                </a:cxn>
                <a:cxn ang="0">
                  <a:pos x="812" y="143"/>
                </a:cxn>
                <a:cxn ang="0">
                  <a:pos x="806" y="119"/>
                </a:cxn>
                <a:cxn ang="0">
                  <a:pos x="759" y="91"/>
                </a:cxn>
                <a:cxn ang="0">
                  <a:pos x="715" y="142"/>
                </a:cxn>
                <a:cxn ang="0">
                  <a:pos x="715" y="130"/>
                </a:cxn>
                <a:cxn ang="0">
                  <a:pos x="680" y="85"/>
                </a:cxn>
                <a:cxn ang="0">
                  <a:pos x="680" y="85"/>
                </a:cxn>
                <a:cxn ang="0">
                  <a:pos x="271" y="39"/>
                </a:cxn>
                <a:cxn ang="0">
                  <a:pos x="314" y="124"/>
                </a:cxn>
                <a:cxn ang="0">
                  <a:pos x="239" y="96"/>
                </a:cxn>
                <a:cxn ang="0">
                  <a:pos x="0" y="6"/>
                </a:cxn>
                <a:cxn ang="0">
                  <a:pos x="15" y="82"/>
                </a:cxn>
                <a:cxn ang="0">
                  <a:pos x="15" y="67"/>
                </a:cxn>
                <a:cxn ang="0">
                  <a:pos x="88" y="6"/>
                </a:cxn>
                <a:cxn ang="0">
                  <a:pos x="153" y="39"/>
                </a:cxn>
                <a:cxn ang="0">
                  <a:pos x="195" y="124"/>
                </a:cxn>
                <a:cxn ang="0">
                  <a:pos x="120" y="96"/>
                </a:cxn>
                <a:cxn ang="0">
                  <a:pos x="152" y="51"/>
                </a:cxn>
                <a:cxn ang="0">
                  <a:pos x="239" y="85"/>
                </a:cxn>
                <a:cxn ang="0">
                  <a:pos x="239" y="85"/>
                </a:cxn>
                <a:cxn ang="0">
                  <a:pos x="350" y="118"/>
                </a:cxn>
                <a:cxn ang="0">
                  <a:pos x="381" y="128"/>
                </a:cxn>
                <a:cxn ang="0">
                  <a:pos x="513" y="118"/>
                </a:cxn>
                <a:cxn ang="0">
                  <a:pos x="506" y="141"/>
                </a:cxn>
                <a:cxn ang="0">
                  <a:pos x="593" y="141"/>
                </a:cxn>
                <a:cxn ang="0">
                  <a:pos x="638" y="6"/>
                </a:cxn>
                <a:cxn ang="0">
                  <a:pos x="550" y="5"/>
                </a:cxn>
                <a:cxn ang="0">
                  <a:pos x="890" y="129"/>
                </a:cxn>
                <a:cxn ang="0">
                  <a:pos x="920" y="67"/>
                </a:cxn>
                <a:cxn ang="0">
                  <a:pos x="839" y="91"/>
                </a:cxn>
                <a:cxn ang="0">
                  <a:pos x="921" y="114"/>
                </a:cxn>
                <a:cxn ang="0">
                  <a:pos x="950" y="91"/>
                </a:cxn>
                <a:cxn ang="0">
                  <a:pos x="1039" y="91"/>
                </a:cxn>
                <a:cxn ang="0">
                  <a:pos x="1002" y="52"/>
                </a:cxn>
                <a:cxn ang="0">
                  <a:pos x="1133" y="39"/>
                </a:cxn>
                <a:cxn ang="0">
                  <a:pos x="1085" y="41"/>
                </a:cxn>
                <a:cxn ang="0">
                  <a:pos x="1100" y="84"/>
                </a:cxn>
                <a:cxn ang="0">
                  <a:pos x="1153" y="140"/>
                </a:cxn>
                <a:cxn ang="0">
                  <a:pos x="1196" y="52"/>
                </a:cxn>
                <a:cxn ang="0">
                  <a:pos x="1236" y="140"/>
                </a:cxn>
                <a:cxn ang="0">
                  <a:pos x="1164" y="58"/>
                </a:cxn>
              </a:cxnLst>
              <a:rect l="0" t="0" r="r" b="b"/>
              <a:pathLst>
                <a:path w="1361" h="143">
                  <a:moveTo>
                    <a:pt x="1360" y="96"/>
                  </a:moveTo>
                  <a:cubicBezTo>
                    <a:pt x="1361" y="94"/>
                    <a:pt x="1361" y="92"/>
                    <a:pt x="1361" y="91"/>
                  </a:cubicBezTo>
                  <a:cubicBezTo>
                    <a:pt x="1361" y="62"/>
                    <a:pt x="1344" y="39"/>
                    <a:pt x="1314" y="39"/>
                  </a:cubicBezTo>
                  <a:cubicBezTo>
                    <a:pt x="1287" y="39"/>
                    <a:pt x="1267" y="62"/>
                    <a:pt x="1267" y="90"/>
                  </a:cubicBezTo>
                  <a:cubicBezTo>
                    <a:pt x="1267" y="122"/>
                    <a:pt x="1289" y="142"/>
                    <a:pt x="1316" y="142"/>
                  </a:cubicBezTo>
                  <a:cubicBezTo>
                    <a:pt x="1335" y="142"/>
                    <a:pt x="1347" y="135"/>
                    <a:pt x="1357" y="124"/>
                  </a:cubicBezTo>
                  <a:cubicBezTo>
                    <a:pt x="1348" y="116"/>
                    <a:pt x="1348" y="116"/>
                    <a:pt x="1348" y="116"/>
                  </a:cubicBezTo>
                  <a:cubicBezTo>
                    <a:pt x="1340" y="124"/>
                    <a:pt x="1330" y="130"/>
                    <a:pt x="1317" y="130"/>
                  </a:cubicBezTo>
                  <a:cubicBezTo>
                    <a:pt x="1299" y="130"/>
                    <a:pt x="1284" y="117"/>
                    <a:pt x="1282" y="96"/>
                  </a:cubicBezTo>
                  <a:lnTo>
                    <a:pt x="1360" y="96"/>
                  </a:lnTo>
                  <a:close/>
                  <a:moveTo>
                    <a:pt x="1282" y="85"/>
                  </a:moveTo>
                  <a:cubicBezTo>
                    <a:pt x="1284" y="66"/>
                    <a:pt x="1297" y="51"/>
                    <a:pt x="1314" y="51"/>
                  </a:cubicBezTo>
                  <a:cubicBezTo>
                    <a:pt x="1334" y="51"/>
                    <a:pt x="1344" y="67"/>
                    <a:pt x="1346" y="85"/>
                  </a:cubicBezTo>
                  <a:lnTo>
                    <a:pt x="1282" y="85"/>
                  </a:lnTo>
                  <a:close/>
                  <a:moveTo>
                    <a:pt x="806" y="0"/>
                  </a:moveTo>
                  <a:cubicBezTo>
                    <a:pt x="791" y="0"/>
                    <a:pt x="791" y="0"/>
                    <a:pt x="791" y="0"/>
                  </a:cubicBezTo>
                  <a:cubicBezTo>
                    <a:pt x="791" y="118"/>
                    <a:pt x="791" y="118"/>
                    <a:pt x="791" y="118"/>
                  </a:cubicBezTo>
                  <a:cubicBezTo>
                    <a:pt x="791" y="139"/>
                    <a:pt x="802" y="143"/>
                    <a:pt x="812" y="143"/>
                  </a:cubicBezTo>
                  <a:cubicBezTo>
                    <a:pt x="816" y="143"/>
                    <a:pt x="820" y="142"/>
                    <a:pt x="824" y="141"/>
                  </a:cubicBezTo>
                  <a:cubicBezTo>
                    <a:pt x="822" y="128"/>
                    <a:pt x="822" y="128"/>
                    <a:pt x="822" y="128"/>
                  </a:cubicBezTo>
                  <a:cubicBezTo>
                    <a:pt x="813" y="131"/>
                    <a:pt x="806" y="130"/>
                    <a:pt x="806" y="119"/>
                  </a:cubicBezTo>
                  <a:lnTo>
                    <a:pt x="806" y="0"/>
                  </a:lnTo>
                  <a:close/>
                  <a:moveTo>
                    <a:pt x="759" y="96"/>
                  </a:moveTo>
                  <a:cubicBezTo>
                    <a:pt x="759" y="94"/>
                    <a:pt x="759" y="92"/>
                    <a:pt x="759" y="91"/>
                  </a:cubicBezTo>
                  <a:cubicBezTo>
                    <a:pt x="759" y="62"/>
                    <a:pt x="742" y="39"/>
                    <a:pt x="713" y="39"/>
                  </a:cubicBezTo>
                  <a:cubicBezTo>
                    <a:pt x="685" y="39"/>
                    <a:pt x="665" y="62"/>
                    <a:pt x="665" y="90"/>
                  </a:cubicBezTo>
                  <a:cubicBezTo>
                    <a:pt x="665" y="122"/>
                    <a:pt x="687" y="142"/>
                    <a:pt x="715" y="142"/>
                  </a:cubicBezTo>
                  <a:cubicBezTo>
                    <a:pt x="733" y="142"/>
                    <a:pt x="746" y="135"/>
                    <a:pt x="755" y="124"/>
                  </a:cubicBezTo>
                  <a:cubicBezTo>
                    <a:pt x="746" y="116"/>
                    <a:pt x="746" y="116"/>
                    <a:pt x="746" y="116"/>
                  </a:cubicBezTo>
                  <a:cubicBezTo>
                    <a:pt x="738" y="124"/>
                    <a:pt x="729" y="130"/>
                    <a:pt x="715" y="130"/>
                  </a:cubicBezTo>
                  <a:cubicBezTo>
                    <a:pt x="697" y="130"/>
                    <a:pt x="682" y="117"/>
                    <a:pt x="680" y="96"/>
                  </a:cubicBezTo>
                  <a:lnTo>
                    <a:pt x="759" y="96"/>
                  </a:lnTo>
                  <a:close/>
                  <a:moveTo>
                    <a:pt x="680" y="85"/>
                  </a:moveTo>
                  <a:cubicBezTo>
                    <a:pt x="682" y="66"/>
                    <a:pt x="695" y="51"/>
                    <a:pt x="712" y="51"/>
                  </a:cubicBezTo>
                  <a:cubicBezTo>
                    <a:pt x="732" y="51"/>
                    <a:pt x="743" y="67"/>
                    <a:pt x="744" y="85"/>
                  </a:cubicBezTo>
                  <a:lnTo>
                    <a:pt x="680" y="85"/>
                  </a:lnTo>
                  <a:close/>
                  <a:moveTo>
                    <a:pt x="317" y="96"/>
                  </a:moveTo>
                  <a:cubicBezTo>
                    <a:pt x="318" y="94"/>
                    <a:pt x="318" y="92"/>
                    <a:pt x="318" y="91"/>
                  </a:cubicBezTo>
                  <a:cubicBezTo>
                    <a:pt x="318" y="62"/>
                    <a:pt x="300" y="39"/>
                    <a:pt x="271" y="39"/>
                  </a:cubicBezTo>
                  <a:cubicBezTo>
                    <a:pt x="244" y="39"/>
                    <a:pt x="224" y="62"/>
                    <a:pt x="224" y="90"/>
                  </a:cubicBezTo>
                  <a:cubicBezTo>
                    <a:pt x="224" y="122"/>
                    <a:pt x="246" y="142"/>
                    <a:pt x="273" y="142"/>
                  </a:cubicBezTo>
                  <a:cubicBezTo>
                    <a:pt x="292" y="142"/>
                    <a:pt x="304" y="135"/>
                    <a:pt x="314" y="124"/>
                  </a:cubicBezTo>
                  <a:cubicBezTo>
                    <a:pt x="305" y="116"/>
                    <a:pt x="305" y="116"/>
                    <a:pt x="305" y="116"/>
                  </a:cubicBezTo>
                  <a:cubicBezTo>
                    <a:pt x="297" y="124"/>
                    <a:pt x="287" y="130"/>
                    <a:pt x="274" y="130"/>
                  </a:cubicBezTo>
                  <a:cubicBezTo>
                    <a:pt x="256" y="130"/>
                    <a:pt x="241" y="117"/>
                    <a:pt x="239" y="96"/>
                  </a:cubicBezTo>
                  <a:lnTo>
                    <a:pt x="317" y="96"/>
                  </a:lnTo>
                  <a:close/>
                  <a:moveTo>
                    <a:pt x="88" y="6"/>
                  </a:moveTo>
                  <a:cubicBezTo>
                    <a:pt x="0" y="6"/>
                    <a:pt x="0" y="6"/>
                    <a:pt x="0" y="6"/>
                  </a:cubicBezTo>
                  <a:cubicBezTo>
                    <a:pt x="0" y="140"/>
                    <a:pt x="0" y="140"/>
                    <a:pt x="0" y="140"/>
                  </a:cubicBezTo>
                  <a:cubicBezTo>
                    <a:pt x="15" y="140"/>
                    <a:pt x="15" y="140"/>
                    <a:pt x="15" y="140"/>
                  </a:cubicBezTo>
                  <a:cubicBezTo>
                    <a:pt x="15" y="82"/>
                    <a:pt x="15" y="82"/>
                    <a:pt x="15" y="82"/>
                  </a:cubicBezTo>
                  <a:cubicBezTo>
                    <a:pt x="79" y="82"/>
                    <a:pt x="79" y="82"/>
                    <a:pt x="79" y="82"/>
                  </a:cubicBezTo>
                  <a:cubicBezTo>
                    <a:pt x="79" y="67"/>
                    <a:pt x="79" y="67"/>
                    <a:pt x="79" y="67"/>
                  </a:cubicBezTo>
                  <a:cubicBezTo>
                    <a:pt x="15" y="67"/>
                    <a:pt x="15" y="67"/>
                    <a:pt x="15" y="67"/>
                  </a:cubicBezTo>
                  <a:cubicBezTo>
                    <a:pt x="15" y="20"/>
                    <a:pt x="15" y="20"/>
                    <a:pt x="15" y="20"/>
                  </a:cubicBezTo>
                  <a:cubicBezTo>
                    <a:pt x="88" y="20"/>
                    <a:pt x="88" y="20"/>
                    <a:pt x="88" y="20"/>
                  </a:cubicBezTo>
                  <a:lnTo>
                    <a:pt x="88" y="6"/>
                  </a:lnTo>
                  <a:close/>
                  <a:moveTo>
                    <a:pt x="199" y="96"/>
                  </a:moveTo>
                  <a:cubicBezTo>
                    <a:pt x="199" y="94"/>
                    <a:pt x="199" y="92"/>
                    <a:pt x="199" y="91"/>
                  </a:cubicBezTo>
                  <a:cubicBezTo>
                    <a:pt x="199" y="62"/>
                    <a:pt x="182" y="39"/>
                    <a:pt x="153" y="39"/>
                  </a:cubicBezTo>
                  <a:cubicBezTo>
                    <a:pt x="125" y="39"/>
                    <a:pt x="105" y="62"/>
                    <a:pt x="105" y="90"/>
                  </a:cubicBezTo>
                  <a:cubicBezTo>
                    <a:pt x="105" y="122"/>
                    <a:pt x="128" y="142"/>
                    <a:pt x="155" y="142"/>
                  </a:cubicBezTo>
                  <a:cubicBezTo>
                    <a:pt x="174" y="142"/>
                    <a:pt x="186" y="135"/>
                    <a:pt x="195" y="124"/>
                  </a:cubicBezTo>
                  <a:cubicBezTo>
                    <a:pt x="186" y="116"/>
                    <a:pt x="186" y="116"/>
                    <a:pt x="186" y="116"/>
                  </a:cubicBezTo>
                  <a:cubicBezTo>
                    <a:pt x="179" y="124"/>
                    <a:pt x="169" y="130"/>
                    <a:pt x="155" y="130"/>
                  </a:cubicBezTo>
                  <a:cubicBezTo>
                    <a:pt x="138" y="130"/>
                    <a:pt x="122" y="117"/>
                    <a:pt x="120" y="96"/>
                  </a:cubicBezTo>
                  <a:lnTo>
                    <a:pt x="199" y="96"/>
                  </a:lnTo>
                  <a:close/>
                  <a:moveTo>
                    <a:pt x="120" y="85"/>
                  </a:moveTo>
                  <a:cubicBezTo>
                    <a:pt x="122" y="66"/>
                    <a:pt x="135" y="51"/>
                    <a:pt x="152" y="51"/>
                  </a:cubicBezTo>
                  <a:cubicBezTo>
                    <a:pt x="172" y="51"/>
                    <a:pt x="183" y="67"/>
                    <a:pt x="184" y="85"/>
                  </a:cubicBezTo>
                  <a:lnTo>
                    <a:pt x="120" y="85"/>
                  </a:lnTo>
                  <a:close/>
                  <a:moveTo>
                    <a:pt x="239" y="85"/>
                  </a:moveTo>
                  <a:cubicBezTo>
                    <a:pt x="241" y="66"/>
                    <a:pt x="254" y="51"/>
                    <a:pt x="271" y="51"/>
                  </a:cubicBezTo>
                  <a:cubicBezTo>
                    <a:pt x="291" y="51"/>
                    <a:pt x="301" y="67"/>
                    <a:pt x="303" y="85"/>
                  </a:cubicBezTo>
                  <a:lnTo>
                    <a:pt x="239" y="85"/>
                  </a:lnTo>
                  <a:close/>
                  <a:moveTo>
                    <a:pt x="365" y="0"/>
                  </a:moveTo>
                  <a:cubicBezTo>
                    <a:pt x="350" y="0"/>
                    <a:pt x="350" y="0"/>
                    <a:pt x="350" y="0"/>
                  </a:cubicBezTo>
                  <a:cubicBezTo>
                    <a:pt x="350" y="118"/>
                    <a:pt x="350" y="118"/>
                    <a:pt x="350" y="118"/>
                  </a:cubicBezTo>
                  <a:cubicBezTo>
                    <a:pt x="350" y="139"/>
                    <a:pt x="361" y="143"/>
                    <a:pt x="371" y="143"/>
                  </a:cubicBezTo>
                  <a:cubicBezTo>
                    <a:pt x="375" y="143"/>
                    <a:pt x="379" y="142"/>
                    <a:pt x="383" y="141"/>
                  </a:cubicBezTo>
                  <a:cubicBezTo>
                    <a:pt x="381" y="128"/>
                    <a:pt x="381" y="128"/>
                    <a:pt x="381" y="128"/>
                  </a:cubicBezTo>
                  <a:cubicBezTo>
                    <a:pt x="372" y="131"/>
                    <a:pt x="365" y="130"/>
                    <a:pt x="365" y="119"/>
                  </a:cubicBezTo>
                  <a:lnTo>
                    <a:pt x="365" y="0"/>
                  </a:lnTo>
                  <a:close/>
                  <a:moveTo>
                    <a:pt x="513" y="118"/>
                  </a:moveTo>
                  <a:cubicBezTo>
                    <a:pt x="475" y="6"/>
                    <a:pt x="475" y="6"/>
                    <a:pt x="475" y="6"/>
                  </a:cubicBezTo>
                  <a:cubicBezTo>
                    <a:pt x="458" y="6"/>
                    <a:pt x="458" y="6"/>
                    <a:pt x="458" y="6"/>
                  </a:cubicBezTo>
                  <a:cubicBezTo>
                    <a:pt x="506" y="141"/>
                    <a:pt x="506" y="141"/>
                    <a:pt x="506" y="141"/>
                  </a:cubicBezTo>
                  <a:cubicBezTo>
                    <a:pt x="519" y="141"/>
                    <a:pt x="519" y="141"/>
                    <a:pt x="519" y="141"/>
                  </a:cubicBezTo>
                  <a:cubicBezTo>
                    <a:pt x="556" y="32"/>
                    <a:pt x="556" y="32"/>
                    <a:pt x="556" y="32"/>
                  </a:cubicBezTo>
                  <a:cubicBezTo>
                    <a:pt x="593" y="141"/>
                    <a:pt x="593" y="141"/>
                    <a:pt x="593" y="141"/>
                  </a:cubicBezTo>
                  <a:cubicBezTo>
                    <a:pt x="606" y="141"/>
                    <a:pt x="606" y="141"/>
                    <a:pt x="606" y="141"/>
                  </a:cubicBezTo>
                  <a:cubicBezTo>
                    <a:pt x="654" y="6"/>
                    <a:pt x="654" y="6"/>
                    <a:pt x="654" y="6"/>
                  </a:cubicBezTo>
                  <a:cubicBezTo>
                    <a:pt x="638" y="6"/>
                    <a:pt x="638" y="6"/>
                    <a:pt x="638" y="6"/>
                  </a:cubicBezTo>
                  <a:cubicBezTo>
                    <a:pt x="599" y="118"/>
                    <a:pt x="599" y="118"/>
                    <a:pt x="599" y="118"/>
                  </a:cubicBezTo>
                  <a:cubicBezTo>
                    <a:pt x="563" y="5"/>
                    <a:pt x="563" y="5"/>
                    <a:pt x="563" y="5"/>
                  </a:cubicBezTo>
                  <a:cubicBezTo>
                    <a:pt x="550" y="5"/>
                    <a:pt x="550" y="5"/>
                    <a:pt x="550" y="5"/>
                  </a:cubicBezTo>
                  <a:lnTo>
                    <a:pt x="513" y="118"/>
                  </a:lnTo>
                  <a:close/>
                  <a:moveTo>
                    <a:pt x="921" y="114"/>
                  </a:moveTo>
                  <a:cubicBezTo>
                    <a:pt x="913" y="123"/>
                    <a:pt x="903" y="129"/>
                    <a:pt x="890" y="129"/>
                  </a:cubicBezTo>
                  <a:cubicBezTo>
                    <a:pt x="870" y="129"/>
                    <a:pt x="854" y="112"/>
                    <a:pt x="854" y="90"/>
                  </a:cubicBezTo>
                  <a:cubicBezTo>
                    <a:pt x="854" y="69"/>
                    <a:pt x="869" y="52"/>
                    <a:pt x="890" y="52"/>
                  </a:cubicBezTo>
                  <a:cubicBezTo>
                    <a:pt x="903" y="52"/>
                    <a:pt x="912" y="58"/>
                    <a:pt x="920" y="67"/>
                  </a:cubicBezTo>
                  <a:cubicBezTo>
                    <a:pt x="930" y="56"/>
                    <a:pt x="930" y="56"/>
                    <a:pt x="930" y="56"/>
                  </a:cubicBezTo>
                  <a:cubicBezTo>
                    <a:pt x="920" y="47"/>
                    <a:pt x="909" y="39"/>
                    <a:pt x="890" y="39"/>
                  </a:cubicBezTo>
                  <a:cubicBezTo>
                    <a:pt x="861" y="39"/>
                    <a:pt x="839" y="62"/>
                    <a:pt x="839" y="91"/>
                  </a:cubicBezTo>
                  <a:cubicBezTo>
                    <a:pt x="839" y="119"/>
                    <a:pt x="861" y="142"/>
                    <a:pt x="890" y="142"/>
                  </a:cubicBezTo>
                  <a:cubicBezTo>
                    <a:pt x="909" y="142"/>
                    <a:pt x="920" y="134"/>
                    <a:pt x="930" y="123"/>
                  </a:cubicBezTo>
                  <a:lnTo>
                    <a:pt x="921" y="114"/>
                  </a:lnTo>
                  <a:close/>
                  <a:moveTo>
                    <a:pt x="1054" y="90"/>
                  </a:moveTo>
                  <a:cubicBezTo>
                    <a:pt x="1054" y="62"/>
                    <a:pt x="1032" y="39"/>
                    <a:pt x="1002" y="39"/>
                  </a:cubicBezTo>
                  <a:cubicBezTo>
                    <a:pt x="972" y="39"/>
                    <a:pt x="950" y="62"/>
                    <a:pt x="950" y="91"/>
                  </a:cubicBezTo>
                  <a:cubicBezTo>
                    <a:pt x="950" y="119"/>
                    <a:pt x="972" y="142"/>
                    <a:pt x="1002" y="142"/>
                  </a:cubicBezTo>
                  <a:cubicBezTo>
                    <a:pt x="1032" y="142"/>
                    <a:pt x="1054" y="118"/>
                    <a:pt x="1054" y="90"/>
                  </a:cubicBezTo>
                  <a:moveTo>
                    <a:pt x="1039" y="91"/>
                  </a:moveTo>
                  <a:cubicBezTo>
                    <a:pt x="1039" y="112"/>
                    <a:pt x="1024" y="129"/>
                    <a:pt x="1002" y="129"/>
                  </a:cubicBezTo>
                  <a:cubicBezTo>
                    <a:pt x="982" y="129"/>
                    <a:pt x="966" y="112"/>
                    <a:pt x="966" y="90"/>
                  </a:cubicBezTo>
                  <a:cubicBezTo>
                    <a:pt x="966" y="69"/>
                    <a:pt x="981" y="52"/>
                    <a:pt x="1002" y="52"/>
                  </a:cubicBezTo>
                  <a:cubicBezTo>
                    <a:pt x="1023" y="52"/>
                    <a:pt x="1039" y="69"/>
                    <a:pt x="1039" y="91"/>
                  </a:cubicBezTo>
                  <a:moveTo>
                    <a:pt x="1164" y="58"/>
                  </a:moveTo>
                  <a:cubicBezTo>
                    <a:pt x="1159" y="48"/>
                    <a:pt x="1148" y="39"/>
                    <a:pt x="1133" y="39"/>
                  </a:cubicBezTo>
                  <a:cubicBezTo>
                    <a:pt x="1116" y="39"/>
                    <a:pt x="1107" y="48"/>
                    <a:pt x="1100" y="58"/>
                  </a:cubicBezTo>
                  <a:cubicBezTo>
                    <a:pt x="1100" y="41"/>
                    <a:pt x="1100" y="41"/>
                    <a:pt x="1100" y="41"/>
                  </a:cubicBezTo>
                  <a:cubicBezTo>
                    <a:pt x="1085" y="41"/>
                    <a:pt x="1085" y="41"/>
                    <a:pt x="1085" y="41"/>
                  </a:cubicBezTo>
                  <a:cubicBezTo>
                    <a:pt x="1085" y="140"/>
                    <a:pt x="1085" y="140"/>
                    <a:pt x="1085" y="140"/>
                  </a:cubicBezTo>
                  <a:cubicBezTo>
                    <a:pt x="1100" y="140"/>
                    <a:pt x="1100" y="140"/>
                    <a:pt x="1100" y="140"/>
                  </a:cubicBezTo>
                  <a:cubicBezTo>
                    <a:pt x="1100" y="84"/>
                    <a:pt x="1100" y="84"/>
                    <a:pt x="1100" y="84"/>
                  </a:cubicBezTo>
                  <a:cubicBezTo>
                    <a:pt x="1100" y="65"/>
                    <a:pt x="1112" y="52"/>
                    <a:pt x="1128" y="52"/>
                  </a:cubicBezTo>
                  <a:cubicBezTo>
                    <a:pt x="1144" y="52"/>
                    <a:pt x="1153" y="63"/>
                    <a:pt x="1153" y="82"/>
                  </a:cubicBezTo>
                  <a:cubicBezTo>
                    <a:pt x="1153" y="140"/>
                    <a:pt x="1153" y="140"/>
                    <a:pt x="1153" y="140"/>
                  </a:cubicBezTo>
                  <a:cubicBezTo>
                    <a:pt x="1168" y="140"/>
                    <a:pt x="1168" y="140"/>
                    <a:pt x="1168" y="140"/>
                  </a:cubicBezTo>
                  <a:cubicBezTo>
                    <a:pt x="1168" y="83"/>
                    <a:pt x="1168" y="83"/>
                    <a:pt x="1168" y="83"/>
                  </a:cubicBezTo>
                  <a:cubicBezTo>
                    <a:pt x="1168" y="63"/>
                    <a:pt x="1181" y="52"/>
                    <a:pt x="1196" y="52"/>
                  </a:cubicBezTo>
                  <a:cubicBezTo>
                    <a:pt x="1212" y="52"/>
                    <a:pt x="1221" y="63"/>
                    <a:pt x="1221" y="82"/>
                  </a:cubicBezTo>
                  <a:cubicBezTo>
                    <a:pt x="1221" y="140"/>
                    <a:pt x="1221" y="140"/>
                    <a:pt x="1221" y="140"/>
                  </a:cubicBezTo>
                  <a:cubicBezTo>
                    <a:pt x="1236" y="140"/>
                    <a:pt x="1236" y="140"/>
                    <a:pt x="1236" y="140"/>
                  </a:cubicBezTo>
                  <a:cubicBezTo>
                    <a:pt x="1236" y="79"/>
                    <a:pt x="1236" y="79"/>
                    <a:pt x="1236" y="79"/>
                  </a:cubicBezTo>
                  <a:cubicBezTo>
                    <a:pt x="1236" y="54"/>
                    <a:pt x="1222" y="39"/>
                    <a:pt x="1199" y="39"/>
                  </a:cubicBezTo>
                  <a:cubicBezTo>
                    <a:pt x="1182" y="39"/>
                    <a:pt x="1171" y="48"/>
                    <a:pt x="1164" y="58"/>
                  </a:cubicBezTo>
                </a:path>
              </a:pathLst>
            </a:custGeom>
            <a:solidFill>
              <a:schemeClr val="tx2">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fr-FR" sz="2400" dirty="0">
                <a:solidFill>
                  <a:srgbClr val="77406F"/>
                </a:solidFill>
                <a:latin typeface="Arial"/>
              </a:endParaRPr>
            </a:p>
          </p:txBody>
        </p:sp>
        <p:sp>
          <p:nvSpPr>
            <p:cNvPr id="2055" name="Freeform 7"/>
            <p:cNvSpPr>
              <a:spLocks/>
            </p:cNvSpPr>
            <p:nvPr userDrawn="1"/>
          </p:nvSpPr>
          <p:spPr bwMode="auto">
            <a:xfrm>
              <a:off x="3386138" y="1138238"/>
              <a:ext cx="2916238" cy="1346200"/>
            </a:xfrm>
            <a:custGeom>
              <a:avLst/>
              <a:gdLst/>
              <a:ahLst/>
              <a:cxnLst>
                <a:cxn ang="0">
                  <a:pos x="0" y="197"/>
                </a:cxn>
                <a:cxn ang="0">
                  <a:pos x="25" y="200"/>
                </a:cxn>
                <a:cxn ang="0">
                  <a:pos x="167" y="185"/>
                </a:cxn>
                <a:cxn ang="0">
                  <a:pos x="278" y="130"/>
                </a:cxn>
                <a:cxn ang="0">
                  <a:pos x="434" y="92"/>
                </a:cxn>
                <a:cxn ang="0">
                  <a:pos x="409" y="83"/>
                </a:cxn>
                <a:cxn ang="0">
                  <a:pos x="382" y="68"/>
                </a:cxn>
                <a:cxn ang="0">
                  <a:pos x="266" y="101"/>
                </a:cxn>
                <a:cxn ang="0">
                  <a:pos x="252" y="99"/>
                </a:cxn>
                <a:cxn ang="0">
                  <a:pos x="150" y="34"/>
                </a:cxn>
                <a:cxn ang="0">
                  <a:pos x="87" y="25"/>
                </a:cxn>
                <a:cxn ang="0">
                  <a:pos x="12" y="0"/>
                </a:cxn>
                <a:cxn ang="0">
                  <a:pos x="10" y="3"/>
                </a:cxn>
                <a:cxn ang="0">
                  <a:pos x="59" y="76"/>
                </a:cxn>
                <a:cxn ang="0">
                  <a:pos x="111" y="145"/>
                </a:cxn>
                <a:cxn ang="0">
                  <a:pos x="57" y="178"/>
                </a:cxn>
                <a:cxn ang="0">
                  <a:pos x="0" y="197"/>
                </a:cxn>
              </a:cxnLst>
              <a:rect l="0" t="0" r="r" b="b"/>
              <a:pathLst>
                <a:path w="434" h="200">
                  <a:moveTo>
                    <a:pt x="0" y="197"/>
                  </a:moveTo>
                  <a:cubicBezTo>
                    <a:pt x="0" y="200"/>
                    <a:pt x="13" y="200"/>
                    <a:pt x="25" y="200"/>
                  </a:cubicBezTo>
                  <a:cubicBezTo>
                    <a:pt x="74" y="200"/>
                    <a:pt x="122" y="196"/>
                    <a:pt x="167" y="185"/>
                  </a:cubicBezTo>
                  <a:cubicBezTo>
                    <a:pt x="228" y="171"/>
                    <a:pt x="244" y="149"/>
                    <a:pt x="278" y="130"/>
                  </a:cubicBezTo>
                  <a:cubicBezTo>
                    <a:pt x="347" y="91"/>
                    <a:pt x="434" y="98"/>
                    <a:pt x="434" y="92"/>
                  </a:cubicBezTo>
                  <a:cubicBezTo>
                    <a:pt x="434" y="90"/>
                    <a:pt x="433" y="89"/>
                    <a:pt x="409" y="83"/>
                  </a:cubicBezTo>
                  <a:cubicBezTo>
                    <a:pt x="406" y="74"/>
                    <a:pt x="394" y="68"/>
                    <a:pt x="382" y="68"/>
                  </a:cubicBezTo>
                  <a:cubicBezTo>
                    <a:pt x="354" y="68"/>
                    <a:pt x="307" y="101"/>
                    <a:pt x="266" y="101"/>
                  </a:cubicBezTo>
                  <a:cubicBezTo>
                    <a:pt x="261" y="101"/>
                    <a:pt x="257" y="100"/>
                    <a:pt x="252" y="99"/>
                  </a:cubicBezTo>
                  <a:cubicBezTo>
                    <a:pt x="236" y="68"/>
                    <a:pt x="197" y="40"/>
                    <a:pt x="150" y="34"/>
                  </a:cubicBezTo>
                  <a:cubicBezTo>
                    <a:pt x="122" y="31"/>
                    <a:pt x="103" y="27"/>
                    <a:pt x="87" y="25"/>
                  </a:cubicBezTo>
                  <a:cubicBezTo>
                    <a:pt x="32" y="15"/>
                    <a:pt x="18" y="0"/>
                    <a:pt x="12" y="0"/>
                  </a:cubicBezTo>
                  <a:cubicBezTo>
                    <a:pt x="10" y="0"/>
                    <a:pt x="10" y="2"/>
                    <a:pt x="10" y="3"/>
                  </a:cubicBezTo>
                  <a:cubicBezTo>
                    <a:pt x="10" y="13"/>
                    <a:pt x="29" y="43"/>
                    <a:pt x="59" y="76"/>
                  </a:cubicBezTo>
                  <a:cubicBezTo>
                    <a:pt x="78" y="98"/>
                    <a:pt x="111" y="130"/>
                    <a:pt x="111" y="145"/>
                  </a:cubicBezTo>
                  <a:cubicBezTo>
                    <a:pt x="111" y="153"/>
                    <a:pt x="92" y="163"/>
                    <a:pt x="57" y="178"/>
                  </a:cubicBezTo>
                  <a:cubicBezTo>
                    <a:pt x="17" y="195"/>
                    <a:pt x="0" y="195"/>
                    <a:pt x="0" y="197"/>
                  </a:cubicBezTo>
                </a:path>
              </a:pathLst>
            </a:custGeom>
            <a:solidFill>
              <a:srgbClr val="BE953F"/>
            </a:solidFill>
            <a:ln w="9525">
              <a:noFill/>
              <a:round/>
              <a:headEnd/>
              <a:tailEnd/>
            </a:ln>
          </p:spPr>
          <p:txBody>
            <a:bodyPr vert="horz" wrap="square" lIns="91440" tIns="45720" rIns="91440" bIns="45720" numCol="1" anchor="t" anchorCtr="0" compatLnSpc="1">
              <a:prstTxWarp prst="textNoShape">
                <a:avLst/>
              </a:prstTxWarp>
            </a:bodyPr>
            <a:lstStyle/>
            <a:p>
              <a:endParaRPr lang="fr-FR" sz="2400" dirty="0">
                <a:latin typeface="Arial"/>
              </a:endParaRPr>
            </a:p>
          </p:txBody>
        </p:sp>
      </p:grpSp>
    </p:spTree>
    <p:extLst>
      <p:ext uri="{BB962C8B-B14F-4D97-AF65-F5344CB8AC3E}">
        <p14:creationId xmlns:p14="http://schemas.microsoft.com/office/powerpoint/2010/main" val="1883927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352233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pt-B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610438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32A3AA84-2A55-486F-926C-82DC2E9A5BFF}" type="datetimeFigureOut">
              <a:rPr lang="pt-BR" smtClean="0"/>
              <a:t>27/07/2017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3054077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smtClean="0"/>
              <a:t>Clique para editar o título mestre</a:t>
            </a:r>
            <a:endParaRPr lang="pt-B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32A3AA84-2A55-486F-926C-82DC2E9A5BFF}" type="datetimeFigureOut">
              <a:rPr lang="pt-BR" smtClean="0"/>
              <a:t>27/07/2017</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1907605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2A3AA84-2A55-486F-926C-82DC2E9A5BFF}" type="datetimeFigureOut">
              <a:rPr lang="pt-BR" smtClean="0"/>
              <a:t>27/07/2017</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1996757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32A3AA84-2A55-486F-926C-82DC2E9A5BFF}" type="datetimeFigureOut">
              <a:rPr lang="pt-BR" smtClean="0"/>
              <a:t>27/07/2017</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1113290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2A3AA84-2A55-486F-926C-82DC2E9A5BFF}" type="datetimeFigureOut">
              <a:rPr lang="pt-BR" smtClean="0"/>
              <a:t>27/07/2017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1462837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2A3AA84-2A55-486F-926C-82DC2E9A5BFF}" type="datetimeFigureOut">
              <a:rPr lang="pt-BR" smtClean="0"/>
              <a:t>27/07/2017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488B93A1-3254-4C10-BDB9-0FFB6515BFA1}" type="slidenum">
              <a:rPr lang="pt-BR" smtClean="0"/>
              <a:t>‹nº›</a:t>
            </a:fld>
            <a:endParaRPr lang="pt-BR"/>
          </a:p>
        </p:txBody>
      </p:sp>
    </p:spTree>
    <p:extLst>
      <p:ext uri="{BB962C8B-B14F-4D97-AF65-F5344CB8AC3E}">
        <p14:creationId xmlns:p14="http://schemas.microsoft.com/office/powerpoint/2010/main" val="535528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A3AA84-2A55-486F-926C-82DC2E9A5BFF}" type="datetimeFigureOut">
              <a:rPr lang="pt-BR" smtClean="0"/>
              <a:t>27/07/2017</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B93A1-3254-4C10-BDB9-0FFB6515BFA1}" type="slidenum">
              <a:rPr lang="pt-BR" smtClean="0"/>
              <a:t>‹nº›</a:t>
            </a:fld>
            <a:endParaRPr lang="pt-BR"/>
          </a:p>
        </p:txBody>
      </p:sp>
    </p:spTree>
    <p:extLst>
      <p:ext uri="{BB962C8B-B14F-4D97-AF65-F5344CB8AC3E}">
        <p14:creationId xmlns:p14="http://schemas.microsoft.com/office/powerpoint/2010/main" val="1253774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pn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png"/><Relationship Id="rId2" Type="http://schemas.openxmlformats.org/officeDocument/2006/relationships/image" Target="../media/image19.jpg"/><Relationship Id="rId1" Type="http://schemas.openxmlformats.org/officeDocument/2006/relationships/slideLayout" Target="../slideLayouts/slideLayout12.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jpe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 Id="rId1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2" cstate="print">
            <a:extLst>
              <a:ext uri="{28A0092B-C50C-407E-A947-70E740481C1C}">
                <a14:useLocalDpi xmlns:a14="http://schemas.microsoft.com/office/drawing/2010/main" val="0"/>
              </a:ext>
            </a:extLst>
          </a:blip>
          <a:srcRect l="-211" t="7275" r="70" b="8746"/>
          <a:stretch/>
        </p:blipFill>
        <p:spPr>
          <a:xfrm>
            <a:off x="-25758" y="0"/>
            <a:ext cx="12209172" cy="6858000"/>
          </a:xfrm>
          <a:prstGeom prst="rect">
            <a:avLst/>
          </a:prstGeom>
        </p:spPr>
      </p:pic>
      <p:sp>
        <p:nvSpPr>
          <p:cNvPr id="3" name="Retângulo 2"/>
          <p:cNvSpPr/>
          <p:nvPr/>
        </p:nvSpPr>
        <p:spPr>
          <a:xfrm>
            <a:off x="3615270" y="1764319"/>
            <a:ext cx="4700789" cy="1815203"/>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4" name="CaixaDeTexto 3"/>
          <p:cNvSpPr txBox="1"/>
          <p:nvPr/>
        </p:nvSpPr>
        <p:spPr>
          <a:xfrm>
            <a:off x="4358551" y="2071755"/>
            <a:ext cx="3214226" cy="1200329"/>
          </a:xfrm>
          <a:prstGeom prst="rect">
            <a:avLst/>
          </a:prstGeom>
          <a:noFill/>
        </p:spPr>
        <p:txBody>
          <a:bodyPr wrap="square" rtlCol="0">
            <a:spAutoFit/>
          </a:bodyPr>
          <a:lstStyle/>
          <a:p>
            <a:pPr algn="ctr"/>
            <a:r>
              <a:rPr lang="pt-BR" sz="3600" b="1" dirty="0" err="1" smtClean="0">
                <a:solidFill>
                  <a:srgbClr val="997300"/>
                </a:solidFill>
                <a:latin typeface="ClanOT-ExtdNews" pitchFamily="50" charset="0"/>
              </a:rPr>
              <a:t>Welcome</a:t>
            </a:r>
            <a:r>
              <a:rPr lang="pt-BR" sz="3600" b="1" dirty="0" smtClean="0">
                <a:solidFill>
                  <a:srgbClr val="997300"/>
                </a:solidFill>
                <a:latin typeface="ClanOT-ExtdNews" pitchFamily="50" charset="0"/>
              </a:rPr>
              <a:t> </a:t>
            </a:r>
            <a:r>
              <a:rPr lang="pt-BR" sz="3600" b="1" dirty="0" err="1" smtClean="0">
                <a:solidFill>
                  <a:srgbClr val="997300"/>
                </a:solidFill>
                <a:latin typeface="ClanOT-ExtdNews" pitchFamily="50" charset="0"/>
              </a:rPr>
              <a:t>to</a:t>
            </a:r>
            <a:r>
              <a:rPr lang="pt-BR" sz="3600" b="1" dirty="0">
                <a:solidFill>
                  <a:srgbClr val="997300"/>
                </a:solidFill>
                <a:latin typeface="ClanOT-ExtdNews" pitchFamily="50" charset="0"/>
              </a:rPr>
              <a:t> </a:t>
            </a:r>
            <a:r>
              <a:rPr lang="pt-BR" sz="3600" b="1" dirty="0" smtClean="0">
                <a:solidFill>
                  <a:srgbClr val="997300"/>
                </a:solidFill>
                <a:latin typeface="ClanOT-ExtdNews" pitchFamily="50" charset="0"/>
              </a:rPr>
              <a:t>Santa Teresa</a:t>
            </a:r>
            <a:endParaRPr lang="pt-BR" sz="3600" b="1" dirty="0">
              <a:solidFill>
                <a:srgbClr val="997300"/>
              </a:solidFill>
              <a:latin typeface="ClanOT-ExtdNews" pitchFamily="50" charset="0"/>
            </a:endParaRPr>
          </a:p>
        </p:txBody>
      </p:sp>
    </p:spTree>
    <p:extLst>
      <p:ext uri="{BB962C8B-B14F-4D97-AF65-F5344CB8AC3E}">
        <p14:creationId xmlns:p14="http://schemas.microsoft.com/office/powerpoint/2010/main" val="301827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2" cstate="print">
            <a:extLst>
              <a:ext uri="{28A0092B-C50C-407E-A947-70E740481C1C}">
                <a14:useLocalDpi xmlns:a14="http://schemas.microsoft.com/office/drawing/2010/main" val="0"/>
              </a:ext>
            </a:extLst>
          </a:blip>
          <a:srcRect t="7644" b="7729"/>
          <a:stretch/>
        </p:blipFill>
        <p:spPr>
          <a:xfrm>
            <a:off x="0" y="-13648"/>
            <a:ext cx="12192000" cy="6878472"/>
          </a:xfrm>
          <a:prstGeom prst="rect">
            <a:avLst/>
          </a:prstGeom>
        </p:spPr>
      </p:pic>
      <p:sp>
        <p:nvSpPr>
          <p:cNvPr id="13" name="Retângulo 12"/>
          <p:cNvSpPr/>
          <p:nvPr/>
        </p:nvSpPr>
        <p:spPr>
          <a:xfrm>
            <a:off x="3440135" y="1873503"/>
            <a:ext cx="5051057" cy="201611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8" name="CaixaDeTexto 7"/>
          <p:cNvSpPr txBox="1"/>
          <p:nvPr/>
        </p:nvSpPr>
        <p:spPr>
          <a:xfrm>
            <a:off x="3440135" y="2225259"/>
            <a:ext cx="5051057" cy="1200329"/>
          </a:xfrm>
          <a:prstGeom prst="rect">
            <a:avLst/>
          </a:prstGeom>
          <a:noFill/>
        </p:spPr>
        <p:txBody>
          <a:bodyPr wrap="square" rtlCol="0">
            <a:spAutoFit/>
          </a:bodyPr>
          <a:lstStyle/>
          <a:p>
            <a:pPr algn="ctr"/>
            <a:r>
              <a:rPr lang="pt-BR" sz="3600" b="1" dirty="0" smtClean="0">
                <a:solidFill>
                  <a:srgbClr val="997300"/>
                </a:solidFill>
                <a:latin typeface="ClanOT-ExtdNews" pitchFamily="50" charset="0"/>
              </a:rPr>
              <a:t>Hotel Santa Teresa Rio </a:t>
            </a:r>
            <a:r>
              <a:rPr lang="pt-BR" sz="3600" b="1" dirty="0" err="1" smtClean="0">
                <a:solidFill>
                  <a:srgbClr val="997300"/>
                </a:solidFill>
                <a:latin typeface="ClanOT-ExtdNews" pitchFamily="50" charset="0"/>
              </a:rPr>
              <a:t>MGallery</a:t>
            </a:r>
            <a:r>
              <a:rPr lang="pt-BR" sz="3600" b="1" dirty="0" smtClean="0">
                <a:solidFill>
                  <a:srgbClr val="997300"/>
                </a:solidFill>
                <a:latin typeface="ClanOT-ExtdNews" pitchFamily="50" charset="0"/>
              </a:rPr>
              <a:t> by Sofitel</a:t>
            </a:r>
            <a:endParaRPr lang="pt-BR" sz="3600" b="1" dirty="0">
              <a:solidFill>
                <a:srgbClr val="997300"/>
              </a:solidFill>
              <a:latin typeface="ClanOT-ExtdNews" pitchFamily="50" charset="0"/>
            </a:endParaRPr>
          </a:p>
        </p:txBody>
      </p:sp>
    </p:spTree>
    <p:extLst>
      <p:ext uri="{BB962C8B-B14F-4D97-AF65-F5344CB8AC3E}">
        <p14:creationId xmlns:p14="http://schemas.microsoft.com/office/powerpoint/2010/main" val="9400203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pt-BR" sz="3200" dirty="0" smtClean="0">
                <a:solidFill>
                  <a:srgbClr val="997300"/>
                </a:solidFill>
                <a:latin typeface="ClanOT-ExtdNews" pitchFamily="50" charset="0"/>
              </a:rPr>
              <a:t>The </a:t>
            </a:r>
            <a:r>
              <a:rPr lang="pt-BR" sz="3200" dirty="0">
                <a:solidFill>
                  <a:srgbClr val="997300"/>
                </a:solidFill>
                <a:latin typeface="ClanOT-ExtdNews" pitchFamily="50" charset="0"/>
              </a:rPr>
              <a:t>hotel</a:t>
            </a:r>
          </a:p>
        </p:txBody>
      </p:sp>
      <p:sp>
        <p:nvSpPr>
          <p:cNvPr id="7" name="Retângulo 6"/>
          <p:cNvSpPr/>
          <p:nvPr/>
        </p:nvSpPr>
        <p:spPr>
          <a:xfrm>
            <a:off x="1408026" y="1769679"/>
            <a:ext cx="9185893" cy="4524315"/>
          </a:xfrm>
          <a:prstGeom prst="rect">
            <a:avLst/>
          </a:prstGeom>
        </p:spPr>
        <p:txBody>
          <a:bodyPr wrap="square">
            <a:spAutoFit/>
          </a:bodyPr>
          <a:lstStyle/>
          <a:p>
            <a:pPr lvl="0" algn="just" eaLnBrk="0" fontAlgn="base" hangingPunct="0">
              <a:lnSpc>
                <a:spcPct val="150000"/>
              </a:lnSpc>
              <a:spcBef>
                <a:spcPct val="0"/>
              </a:spcBef>
              <a:spcAft>
                <a:spcPct val="0"/>
              </a:spcAft>
            </a:pPr>
            <a:r>
              <a:rPr lang="pt-BR" sz="1600" dirty="0" smtClean="0">
                <a:latin typeface="ClanOT-ExtdNews"/>
              </a:rPr>
              <a:t>The </a:t>
            </a:r>
            <a:r>
              <a:rPr lang="pt-BR" sz="1600" b="1" dirty="0" smtClean="0">
                <a:solidFill>
                  <a:srgbClr val="997300"/>
                </a:solidFill>
                <a:latin typeface="ClanOT-ExtdNews"/>
              </a:rPr>
              <a:t>Hotel Santa Teresa Rio </a:t>
            </a:r>
            <a:r>
              <a:rPr lang="pt-BR" sz="1600" b="1" dirty="0" err="1" smtClean="0">
                <a:solidFill>
                  <a:srgbClr val="997300"/>
                </a:solidFill>
                <a:latin typeface="ClanOT-ExtdNews"/>
              </a:rPr>
              <a:t>MGallery</a:t>
            </a:r>
            <a:r>
              <a:rPr lang="pt-BR" sz="1600" b="1" dirty="0" smtClean="0">
                <a:solidFill>
                  <a:srgbClr val="997300"/>
                </a:solidFill>
                <a:latin typeface="ClanOT-ExtdNews"/>
              </a:rPr>
              <a:t> </a:t>
            </a:r>
            <a:r>
              <a:rPr lang="pt-BR" sz="1600" b="1" dirty="0" err="1" smtClean="0">
                <a:solidFill>
                  <a:srgbClr val="997300"/>
                </a:solidFill>
                <a:latin typeface="ClanOT-ExtdNews"/>
              </a:rPr>
              <a:t>by</a:t>
            </a:r>
            <a:r>
              <a:rPr lang="pt-BR" sz="1600" b="1" dirty="0" smtClean="0">
                <a:solidFill>
                  <a:srgbClr val="997300"/>
                </a:solidFill>
                <a:latin typeface="ClanOT-ExtdNews"/>
              </a:rPr>
              <a:t> Sofitel </a:t>
            </a:r>
            <a:r>
              <a:rPr lang="en-US" altLang="en-US" sz="1600" dirty="0" smtClean="0">
                <a:solidFill>
                  <a:srgbClr val="212121"/>
                </a:solidFill>
                <a:latin typeface="ClanOT-ExtdNews"/>
              </a:rPr>
              <a:t>occupies an area of 4.000 square meter surrounded by gardens</a:t>
            </a:r>
            <a:r>
              <a:rPr lang="en-US" altLang="en-US" sz="1600" dirty="0">
                <a:solidFill>
                  <a:srgbClr val="212121"/>
                </a:solidFill>
                <a:latin typeface="ClanOT-ExtdNews"/>
              </a:rPr>
              <a:t>, tropical patios, </a:t>
            </a:r>
            <a:r>
              <a:rPr lang="en-US" altLang="en-US" sz="1600" dirty="0" smtClean="0">
                <a:solidFill>
                  <a:srgbClr val="212121"/>
                </a:solidFill>
                <a:latin typeface="ClanOT-ExtdNews"/>
              </a:rPr>
              <a:t>palm and </a:t>
            </a:r>
            <a:r>
              <a:rPr lang="en-US" altLang="en-US" sz="1600" dirty="0">
                <a:solidFill>
                  <a:srgbClr val="212121"/>
                </a:solidFill>
                <a:latin typeface="ClanOT-ExtdNews"/>
              </a:rPr>
              <a:t>fruit trees. With views </a:t>
            </a:r>
            <a:r>
              <a:rPr lang="en-US" altLang="en-US" sz="1600" dirty="0" smtClean="0">
                <a:solidFill>
                  <a:srgbClr val="212121"/>
                </a:solidFill>
                <a:latin typeface="ClanOT-ExtdNews"/>
              </a:rPr>
              <a:t>of the </a:t>
            </a:r>
            <a:r>
              <a:rPr lang="en-US" altLang="en-US" sz="1600" dirty="0">
                <a:solidFill>
                  <a:srgbClr val="212121"/>
                </a:solidFill>
                <a:latin typeface="ClanOT-ExtdNews"/>
              </a:rPr>
              <a:t>Guanabara </a:t>
            </a:r>
            <a:r>
              <a:rPr lang="en-US" altLang="en-US" sz="1600" dirty="0" smtClean="0">
                <a:solidFill>
                  <a:srgbClr val="212121"/>
                </a:solidFill>
                <a:latin typeface="ClanOT-ExtdNews"/>
              </a:rPr>
              <a:t>Bay, Christ </a:t>
            </a:r>
            <a:r>
              <a:rPr lang="en-US" altLang="en-US" sz="1600" dirty="0">
                <a:solidFill>
                  <a:srgbClr val="212121"/>
                </a:solidFill>
                <a:latin typeface="ClanOT-ExtdNews"/>
              </a:rPr>
              <a:t>the </a:t>
            </a:r>
            <a:r>
              <a:rPr lang="en-US" altLang="en-US" sz="1600" dirty="0" smtClean="0">
                <a:solidFill>
                  <a:srgbClr val="212121"/>
                </a:solidFill>
                <a:latin typeface="ClanOT-ExtdNews"/>
              </a:rPr>
              <a:t>Redeemer </a:t>
            </a:r>
            <a:r>
              <a:rPr lang="en-US" altLang="en-US" sz="1600" dirty="0">
                <a:solidFill>
                  <a:srgbClr val="212121"/>
                </a:solidFill>
                <a:latin typeface="ClanOT-ExtdNews"/>
              </a:rPr>
              <a:t>and the city's </a:t>
            </a:r>
            <a:r>
              <a:rPr lang="en-US" altLang="en-US" sz="1600" dirty="0" smtClean="0">
                <a:solidFill>
                  <a:srgbClr val="212121"/>
                </a:solidFill>
                <a:latin typeface="ClanOT-ExtdNews"/>
              </a:rPr>
              <a:t>mountains, the </a:t>
            </a:r>
            <a:r>
              <a:rPr lang="en-US" altLang="en-US" sz="1600" dirty="0">
                <a:solidFill>
                  <a:srgbClr val="212121"/>
                </a:solidFill>
                <a:latin typeface="ClanOT-ExtdNews"/>
              </a:rPr>
              <a:t>boutique hotel offers 44 luxurious accommodation in a historic mansion dating back to 1850.</a:t>
            </a:r>
            <a:r>
              <a:rPr lang="en-US" altLang="en-US" sz="1600" dirty="0">
                <a:latin typeface="ClanOT-ExtdNews"/>
              </a:rPr>
              <a:t> </a:t>
            </a:r>
          </a:p>
          <a:p>
            <a:pPr algn="just">
              <a:lnSpc>
                <a:spcPct val="150000"/>
              </a:lnSpc>
            </a:pPr>
            <a:endParaRPr lang="pt-BR" sz="1600" dirty="0">
              <a:latin typeface="ClanOT-ExtdNews"/>
            </a:endParaRPr>
          </a:p>
          <a:p>
            <a:pPr algn="just">
              <a:lnSpc>
                <a:spcPct val="150000"/>
              </a:lnSpc>
            </a:pPr>
            <a:r>
              <a:rPr lang="en-US" altLang="en-US" sz="1600" dirty="0" smtClean="0">
                <a:solidFill>
                  <a:srgbClr val="212121"/>
                </a:solidFill>
                <a:latin typeface="ClanOT-ExtdNews"/>
              </a:rPr>
              <a:t>The original style of the mansion was carefully preserved to house the lobby and apartments</a:t>
            </a:r>
            <a:r>
              <a:rPr lang="pt-BR" sz="1600" dirty="0" smtClean="0">
                <a:latin typeface="ClanOT-ExtdNews"/>
              </a:rPr>
              <a:t>. </a:t>
            </a:r>
            <a:r>
              <a:rPr lang="en-US" altLang="en-US" sz="1600" dirty="0" smtClean="0">
                <a:solidFill>
                  <a:srgbClr val="212121"/>
                </a:solidFill>
                <a:latin typeface="ClanOT-ExtdNews"/>
              </a:rPr>
              <a:t>The refined decoration tells visitors stories of the lands and cultures of Brazil and features pieces by Brazilian artists such as </a:t>
            </a:r>
            <a:r>
              <a:rPr lang="en-US" altLang="en-US" sz="1600" dirty="0" err="1" smtClean="0">
                <a:solidFill>
                  <a:srgbClr val="212121"/>
                </a:solidFill>
                <a:latin typeface="ClanOT-ExtdNews"/>
              </a:rPr>
              <a:t>Zemog</a:t>
            </a:r>
            <a:r>
              <a:rPr lang="en-US" altLang="en-US" sz="1600" dirty="0" smtClean="0">
                <a:solidFill>
                  <a:srgbClr val="212121"/>
                </a:solidFill>
                <a:latin typeface="ClanOT-ExtdNews"/>
              </a:rPr>
              <a:t>, </a:t>
            </a:r>
            <a:r>
              <a:rPr lang="en-US" altLang="en-US" sz="1600" dirty="0" err="1" smtClean="0">
                <a:solidFill>
                  <a:srgbClr val="212121"/>
                </a:solidFill>
                <a:latin typeface="ClanOT-ExtdNews"/>
              </a:rPr>
              <a:t>Sérgio</a:t>
            </a:r>
            <a:r>
              <a:rPr lang="en-US" altLang="en-US" sz="1600" dirty="0" smtClean="0">
                <a:solidFill>
                  <a:srgbClr val="212121"/>
                </a:solidFill>
                <a:latin typeface="ClanOT-ExtdNews"/>
              </a:rPr>
              <a:t> Rodrigues, </a:t>
            </a:r>
            <a:r>
              <a:rPr lang="en-US" altLang="en-US" sz="1600" dirty="0" err="1" smtClean="0">
                <a:solidFill>
                  <a:srgbClr val="212121"/>
                </a:solidFill>
                <a:latin typeface="ClanOT-ExtdNews"/>
              </a:rPr>
              <a:t>Artesanato</a:t>
            </a:r>
            <a:r>
              <a:rPr lang="en-US" altLang="en-US" sz="1600" dirty="0" smtClean="0">
                <a:solidFill>
                  <a:srgbClr val="212121"/>
                </a:solidFill>
                <a:latin typeface="ClanOT-ExtdNews"/>
              </a:rPr>
              <a:t> 5 </a:t>
            </a:r>
            <a:r>
              <a:rPr lang="en-US" altLang="en-US" sz="1600" dirty="0" err="1" smtClean="0">
                <a:solidFill>
                  <a:srgbClr val="212121"/>
                </a:solidFill>
                <a:latin typeface="ClanOT-ExtdNews"/>
              </a:rPr>
              <a:t>Irmãos</a:t>
            </a:r>
            <a:r>
              <a:rPr lang="en-US" altLang="en-US" sz="1600" dirty="0" smtClean="0">
                <a:solidFill>
                  <a:srgbClr val="212121"/>
                </a:solidFill>
                <a:latin typeface="ClanOT-ExtdNews"/>
              </a:rPr>
              <a:t> (Vila </a:t>
            </a:r>
            <a:r>
              <a:rPr lang="en-US" altLang="en-US" sz="1600" dirty="0" err="1" smtClean="0">
                <a:solidFill>
                  <a:srgbClr val="212121"/>
                </a:solidFill>
                <a:latin typeface="ClanOT-ExtdNews"/>
              </a:rPr>
              <a:t>Carassa</a:t>
            </a:r>
            <a:r>
              <a:rPr lang="en-US" altLang="en-US" sz="1600" dirty="0" smtClean="0">
                <a:solidFill>
                  <a:srgbClr val="212121"/>
                </a:solidFill>
                <a:latin typeface="ClanOT-ExtdNews"/>
              </a:rPr>
              <a:t>) and others. Besides that, the hotel also boasts the renowned gastronomy of </a:t>
            </a:r>
            <a:r>
              <a:rPr lang="pt-BR" sz="1600" b="1" dirty="0" err="1" smtClean="0">
                <a:solidFill>
                  <a:srgbClr val="997300"/>
                </a:solidFill>
                <a:latin typeface="ClanOT-ExtdNews"/>
              </a:rPr>
              <a:t>Térèze</a:t>
            </a:r>
            <a:r>
              <a:rPr lang="pt-BR" sz="1600" b="1" dirty="0" smtClean="0">
                <a:solidFill>
                  <a:srgbClr val="997300"/>
                </a:solidFill>
                <a:latin typeface="ClanOT-ExtdNews"/>
              </a:rPr>
              <a:t> </a:t>
            </a:r>
            <a:r>
              <a:rPr lang="pt-BR" sz="1600" b="1" dirty="0" err="1" smtClean="0">
                <a:solidFill>
                  <a:srgbClr val="997300"/>
                </a:solidFill>
                <a:latin typeface="ClanOT-ExtdNews"/>
              </a:rPr>
              <a:t>r</a:t>
            </a:r>
            <a:r>
              <a:rPr lang="pt-BR" altLang="en-US" sz="1600" b="1" dirty="0" err="1" smtClean="0">
                <a:solidFill>
                  <a:srgbClr val="997300"/>
                </a:solidFill>
                <a:latin typeface="ClanOT-ExtdNews"/>
              </a:rPr>
              <a:t>e</a:t>
            </a:r>
            <a:r>
              <a:rPr lang="pt-BR" sz="1600" b="1" dirty="0" err="1" smtClean="0">
                <a:solidFill>
                  <a:srgbClr val="997300"/>
                </a:solidFill>
                <a:latin typeface="ClanOT-ExtdNews"/>
              </a:rPr>
              <a:t>staurant</a:t>
            </a:r>
            <a:r>
              <a:rPr lang="pt-BR" sz="1600" dirty="0" smtClean="0">
                <a:latin typeface="ClanOT-ExtdNews"/>
              </a:rPr>
              <a:t>, </a:t>
            </a:r>
            <a:r>
              <a:rPr lang="en-US" altLang="en-US" sz="1600" dirty="0">
                <a:solidFill>
                  <a:srgbClr val="212121"/>
                </a:solidFill>
                <a:latin typeface="ClanOT-ExtdNews"/>
              </a:rPr>
              <a:t>the </a:t>
            </a:r>
            <a:r>
              <a:rPr lang="en-US" altLang="en-US" sz="1600" dirty="0" smtClean="0">
                <a:solidFill>
                  <a:srgbClr val="212121"/>
                </a:solidFill>
                <a:latin typeface="ClanOT-ExtdNews"/>
              </a:rPr>
              <a:t>funky </a:t>
            </a:r>
            <a:r>
              <a:rPr lang="pt-BR" sz="1600" b="1" dirty="0" smtClean="0">
                <a:solidFill>
                  <a:srgbClr val="997300"/>
                </a:solidFill>
                <a:latin typeface="ClanOT-ExtdNews"/>
              </a:rPr>
              <a:t>Bar dos Descasados</a:t>
            </a:r>
            <a:r>
              <a:rPr lang="pt-BR" sz="1600" dirty="0" smtClean="0">
                <a:latin typeface="ClanOT-ExtdNews"/>
              </a:rPr>
              <a:t>, </a:t>
            </a:r>
            <a:r>
              <a:rPr lang="en-US" altLang="en-US" sz="1600" dirty="0">
                <a:solidFill>
                  <a:srgbClr val="212121"/>
                </a:solidFill>
                <a:latin typeface="ClanOT-ExtdNews"/>
              </a:rPr>
              <a:t>a pool lounge with panoramic views and </a:t>
            </a:r>
            <a:r>
              <a:rPr lang="en-US" altLang="en-US" sz="1600" dirty="0" smtClean="0">
                <a:solidFill>
                  <a:srgbClr val="212121"/>
                </a:solidFill>
                <a:latin typeface="ClanOT-ExtdNews"/>
              </a:rPr>
              <a:t>the </a:t>
            </a:r>
            <a:r>
              <a:rPr lang="pt-BR" sz="1600" b="1" dirty="0" smtClean="0">
                <a:solidFill>
                  <a:srgbClr val="997300"/>
                </a:solidFill>
                <a:latin typeface="ClanOT-ExtdNews"/>
              </a:rPr>
              <a:t>Le </a:t>
            </a:r>
            <a:r>
              <a:rPr lang="pt-BR" sz="1600" b="1" dirty="0" err="1" smtClean="0">
                <a:solidFill>
                  <a:srgbClr val="997300"/>
                </a:solidFill>
                <a:latin typeface="ClanOT-ExtdNews"/>
              </a:rPr>
              <a:t>Spa</a:t>
            </a:r>
            <a:r>
              <a:rPr lang="pt-BR" sz="1600" b="1" dirty="0" smtClean="0">
                <a:solidFill>
                  <a:srgbClr val="997300"/>
                </a:solidFill>
                <a:latin typeface="ClanOT-ExtdNews"/>
              </a:rPr>
              <a:t> </a:t>
            </a:r>
            <a:r>
              <a:rPr lang="pt-BR" sz="1600" b="1" dirty="0" err="1" smtClean="0">
                <a:solidFill>
                  <a:srgbClr val="997300"/>
                </a:solidFill>
                <a:latin typeface="ClanOT-ExtdNews"/>
              </a:rPr>
              <a:t>by</a:t>
            </a:r>
            <a:r>
              <a:rPr lang="pt-BR" sz="1600" b="1" dirty="0" smtClean="0">
                <a:solidFill>
                  <a:srgbClr val="997300"/>
                </a:solidFill>
                <a:latin typeface="ClanOT-ExtdNews"/>
              </a:rPr>
              <a:t> </a:t>
            </a:r>
            <a:r>
              <a:rPr lang="pt-BR" sz="1600" b="1" dirty="0" err="1" smtClean="0">
                <a:solidFill>
                  <a:srgbClr val="997300"/>
                </a:solidFill>
                <a:latin typeface="ClanOT-ExtdNews"/>
              </a:rPr>
              <a:t>L’Occitane</a:t>
            </a:r>
            <a:r>
              <a:rPr lang="pt-BR" sz="1600" dirty="0" smtClean="0">
                <a:latin typeface="ClanOT-ExtdNews"/>
              </a:rPr>
              <a:t>,</a:t>
            </a:r>
            <a:r>
              <a:rPr lang="pt-BR" sz="1600" b="1" dirty="0" smtClean="0">
                <a:solidFill>
                  <a:srgbClr val="997300"/>
                </a:solidFill>
                <a:latin typeface="ClanOT-ExtdNews"/>
              </a:rPr>
              <a:t> </a:t>
            </a:r>
            <a:r>
              <a:rPr lang="en-US" altLang="en-US" sz="1600" dirty="0">
                <a:solidFill>
                  <a:srgbClr val="212121"/>
                </a:solidFill>
                <a:latin typeface="ClanOT-ExtdNews"/>
              </a:rPr>
              <a:t>the only one in the city to bring treatments of the famous French </a:t>
            </a:r>
            <a:r>
              <a:rPr lang="en-US" altLang="en-US" sz="1600" dirty="0" smtClean="0">
                <a:solidFill>
                  <a:srgbClr val="212121"/>
                </a:solidFill>
                <a:latin typeface="ClanOT-ExtdNews"/>
              </a:rPr>
              <a:t>brand</a:t>
            </a:r>
            <a:r>
              <a:rPr lang="en-US" altLang="en-US" sz="1600" dirty="0" smtClean="0">
                <a:latin typeface="ClanOT-ExtdNews"/>
              </a:rPr>
              <a:t>. </a:t>
            </a:r>
            <a:endParaRPr lang="en-US" altLang="en-US" sz="1600" dirty="0">
              <a:latin typeface="ClanOT-ExtdNews"/>
            </a:endParaRPr>
          </a:p>
          <a:p>
            <a:pPr algn="just">
              <a:lnSpc>
                <a:spcPct val="150000"/>
              </a:lnSpc>
            </a:pPr>
            <a:endParaRPr lang="pt-BR" sz="1600" dirty="0">
              <a:latin typeface="ClanOT-ExtdNews" pitchFamily="50" charset="0"/>
            </a:endParaRPr>
          </a:p>
        </p:txBody>
      </p:sp>
      <p:sp>
        <p:nvSpPr>
          <p:cNvPr id="12" name="Rectangle 9"/>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3" name="Rectangle 10"/>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Rectangle 11"/>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6" name="Rectangle 13"/>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4590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7047" y="368490"/>
            <a:ext cx="4048836" cy="6073254"/>
          </a:xfrm>
          <a:prstGeom prst="rect">
            <a:avLst/>
          </a:prstGeom>
        </p:spPr>
      </p:pic>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1450" y="3579520"/>
            <a:ext cx="4293335" cy="2862224"/>
          </a:xfrm>
          <a:prstGeom prst="rect">
            <a:avLst/>
          </a:prstGeom>
        </p:spPr>
      </p:pic>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1450" y="368490"/>
            <a:ext cx="4293335" cy="2865651"/>
          </a:xfrm>
          <a:prstGeom prst="rect">
            <a:avLst/>
          </a:prstGeom>
        </p:spPr>
      </p:pic>
    </p:spTree>
    <p:extLst>
      <p:ext uri="{BB962C8B-B14F-4D97-AF65-F5344CB8AC3E}">
        <p14:creationId xmlns:p14="http://schemas.microsoft.com/office/powerpoint/2010/main" val="31278017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0996" y="354842"/>
            <a:ext cx="4278484" cy="2853273"/>
          </a:xfrm>
          <a:prstGeom prst="rect">
            <a:avLst/>
          </a:prstGeom>
        </p:spPr>
      </p:pic>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0996" y="3562066"/>
            <a:ext cx="4277308" cy="2852382"/>
          </a:xfrm>
          <a:prstGeom prst="rect">
            <a:avLst/>
          </a:prstGeom>
        </p:spPr>
      </p:pic>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4172" y="354842"/>
            <a:ext cx="4044281" cy="6059606"/>
          </a:xfrm>
          <a:prstGeom prst="rect">
            <a:avLst/>
          </a:prstGeom>
        </p:spPr>
      </p:pic>
    </p:spTree>
    <p:extLst>
      <p:ext uri="{BB962C8B-B14F-4D97-AF65-F5344CB8AC3E}">
        <p14:creationId xmlns:p14="http://schemas.microsoft.com/office/powerpoint/2010/main" val="20959341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pt-BR" sz="3200" dirty="0" err="1" smtClean="0">
                <a:solidFill>
                  <a:srgbClr val="997300"/>
                </a:solidFill>
                <a:latin typeface="ClanOT-ExtdNews" pitchFamily="50" charset="0"/>
              </a:rPr>
              <a:t>Famous</a:t>
            </a:r>
            <a:r>
              <a:rPr lang="pt-BR" sz="3200" dirty="0" smtClean="0">
                <a:solidFill>
                  <a:srgbClr val="997300"/>
                </a:solidFill>
                <a:latin typeface="ClanOT-ExtdNews" pitchFamily="50" charset="0"/>
              </a:rPr>
              <a:t> </a:t>
            </a:r>
            <a:r>
              <a:rPr lang="pt-BR" sz="3200" dirty="0" err="1" smtClean="0">
                <a:solidFill>
                  <a:srgbClr val="997300"/>
                </a:solidFill>
                <a:latin typeface="ClanOT-ExtdNews" pitchFamily="50" charset="0"/>
              </a:rPr>
              <a:t>guests</a:t>
            </a:r>
            <a:r>
              <a:rPr lang="pt-BR" sz="3200" dirty="0" smtClean="0">
                <a:solidFill>
                  <a:srgbClr val="997300"/>
                </a:solidFill>
                <a:latin typeface="ClanOT-ExtdNews" pitchFamily="50" charset="0"/>
              </a:rPr>
              <a:t> </a:t>
            </a:r>
            <a:endParaRPr lang="pt-BR" sz="3200" dirty="0">
              <a:solidFill>
                <a:srgbClr val="997300"/>
              </a:solidFill>
              <a:latin typeface="ClanOT-ExtdNews" pitchFamily="50" charset="0"/>
            </a:endParaRPr>
          </a:p>
        </p:txBody>
      </p:sp>
      <p:sp>
        <p:nvSpPr>
          <p:cNvPr id="7" name="Retângulo 6"/>
          <p:cNvSpPr/>
          <p:nvPr/>
        </p:nvSpPr>
        <p:spPr>
          <a:xfrm>
            <a:off x="1408026" y="1685271"/>
            <a:ext cx="9185893" cy="830997"/>
          </a:xfrm>
          <a:prstGeom prst="rect">
            <a:avLst/>
          </a:prstGeom>
        </p:spPr>
        <p:txBody>
          <a:bodyPr wrap="square">
            <a:spAutoFit/>
          </a:bodyPr>
          <a:lstStyle/>
          <a:p>
            <a:pPr algn="just">
              <a:lnSpc>
                <a:spcPct val="150000"/>
              </a:lnSpc>
            </a:pPr>
            <a:r>
              <a:rPr lang="pt-BR" sz="1600" dirty="0" smtClean="0">
                <a:latin typeface="ClanOT-ExtdNews" pitchFamily="50" charset="0"/>
              </a:rPr>
              <a:t>The </a:t>
            </a:r>
            <a:r>
              <a:rPr lang="pt-BR" sz="1600" b="1" dirty="0" smtClean="0">
                <a:solidFill>
                  <a:srgbClr val="997300"/>
                </a:solidFill>
                <a:latin typeface="ClanOT-ExtdNews" pitchFamily="50" charset="0"/>
              </a:rPr>
              <a:t>Hotel Santa Teresa Rio </a:t>
            </a:r>
            <a:r>
              <a:rPr lang="pt-BR" sz="1600" b="1" dirty="0" err="1" smtClean="0">
                <a:solidFill>
                  <a:srgbClr val="997300"/>
                </a:solidFill>
                <a:latin typeface="ClanOT-ExtdNews" pitchFamily="50" charset="0"/>
              </a:rPr>
              <a:t>MGallery</a:t>
            </a:r>
            <a:r>
              <a:rPr lang="pt-BR" sz="1600" b="1" dirty="0" smtClean="0">
                <a:solidFill>
                  <a:srgbClr val="997300"/>
                </a:solidFill>
                <a:latin typeface="ClanOT-ExtdNews" pitchFamily="50" charset="0"/>
              </a:rPr>
              <a:t> by Sofitel </a:t>
            </a:r>
            <a:r>
              <a:rPr lang="pt-BR" sz="1600" dirty="0" err="1" smtClean="0">
                <a:latin typeface="ClanOT-ExtdNews" pitchFamily="50" charset="0"/>
              </a:rPr>
              <a:t>is</a:t>
            </a:r>
            <a:r>
              <a:rPr lang="pt-BR" sz="1600" dirty="0">
                <a:latin typeface="ClanOT-ExtdNews" pitchFamily="50" charset="0"/>
              </a:rPr>
              <a:t> </a:t>
            </a:r>
            <a:r>
              <a:rPr lang="pt-BR" sz="1600" dirty="0" err="1" smtClean="0">
                <a:latin typeface="ClanOT-ExtdNews" pitchFamily="50" charset="0"/>
              </a:rPr>
              <a:t>known</a:t>
            </a:r>
            <a:r>
              <a:rPr lang="pt-BR" sz="1600" dirty="0" smtClean="0">
                <a:latin typeface="ClanOT-ExtdNews" pitchFamily="50" charset="0"/>
              </a:rPr>
              <a:t> for </a:t>
            </a:r>
            <a:r>
              <a:rPr lang="pt-BR" sz="1600" dirty="0" err="1" smtClean="0">
                <a:latin typeface="ClanOT-ExtdNews" pitchFamily="50" charset="0"/>
              </a:rPr>
              <a:t>hosting</a:t>
            </a:r>
            <a:r>
              <a:rPr lang="pt-BR" sz="1600" dirty="0" smtClean="0">
                <a:latin typeface="ClanOT-ExtdNews" pitchFamily="50" charset="0"/>
              </a:rPr>
              <a:t> </a:t>
            </a:r>
            <a:r>
              <a:rPr lang="pt-BR" sz="1600" dirty="0" err="1" smtClean="0">
                <a:latin typeface="ClanOT-ExtdNews" pitchFamily="50" charset="0"/>
              </a:rPr>
              <a:t>important</a:t>
            </a:r>
            <a:r>
              <a:rPr lang="pt-BR" sz="1600" dirty="0" smtClean="0">
                <a:latin typeface="ClanOT-ExtdNews" pitchFamily="50" charset="0"/>
              </a:rPr>
              <a:t> </a:t>
            </a:r>
            <a:r>
              <a:rPr lang="pt-BR" sz="1600" dirty="0" err="1" smtClean="0">
                <a:latin typeface="ClanOT-ExtdNews" pitchFamily="50" charset="0"/>
              </a:rPr>
              <a:t>national</a:t>
            </a:r>
            <a:r>
              <a:rPr lang="pt-BR" sz="1600" dirty="0" smtClean="0">
                <a:latin typeface="ClanOT-ExtdNews" pitchFamily="50" charset="0"/>
              </a:rPr>
              <a:t> </a:t>
            </a:r>
            <a:r>
              <a:rPr lang="pt-BR" sz="1600" dirty="0" err="1" smtClean="0">
                <a:latin typeface="ClanOT-ExtdNews" pitchFamily="50" charset="0"/>
              </a:rPr>
              <a:t>and</a:t>
            </a:r>
            <a:r>
              <a:rPr lang="pt-BR" sz="1600" dirty="0" smtClean="0">
                <a:latin typeface="ClanOT-ExtdNews" pitchFamily="50" charset="0"/>
              </a:rPr>
              <a:t> </a:t>
            </a:r>
            <a:r>
              <a:rPr lang="pt-BR" sz="1600" dirty="0" err="1" smtClean="0">
                <a:latin typeface="ClanOT-ExtdNews" pitchFamily="50" charset="0"/>
              </a:rPr>
              <a:t>international</a:t>
            </a:r>
            <a:r>
              <a:rPr lang="pt-BR" sz="1600" dirty="0" smtClean="0">
                <a:latin typeface="ClanOT-ExtdNews" pitchFamily="50" charset="0"/>
              </a:rPr>
              <a:t> </a:t>
            </a:r>
            <a:r>
              <a:rPr lang="pt-BR" sz="1600" dirty="0" err="1" smtClean="0">
                <a:latin typeface="ClanOT-ExtdNews" pitchFamily="50" charset="0"/>
              </a:rPr>
              <a:t>personalities</a:t>
            </a:r>
            <a:r>
              <a:rPr lang="pt-BR" sz="1600" dirty="0" smtClean="0">
                <a:latin typeface="ClanOT-ExtdNews" pitchFamily="50" charset="0"/>
              </a:rPr>
              <a:t>.</a:t>
            </a:r>
            <a:endParaRPr lang="pt-BR" sz="1600" dirty="0">
              <a:latin typeface="ClanOT-ExtdNews" pitchFamily="50" charset="0"/>
            </a:endParaRPr>
          </a:p>
        </p:txBody>
      </p:sp>
      <p:pic>
        <p:nvPicPr>
          <p:cNvPr id="4" name="Image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0871" y="2628691"/>
            <a:ext cx="1140511" cy="1694473"/>
          </a:xfrm>
          <a:prstGeom prst="rect">
            <a:avLst/>
          </a:prstGeom>
        </p:spPr>
      </p:pic>
      <p:pic>
        <p:nvPicPr>
          <p:cNvPr id="6" name="Picture 2" descr="Resultado de imagem para amy winehou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067" r="29404"/>
          <a:stretch/>
        </p:blipFill>
        <p:spPr bwMode="auto">
          <a:xfrm>
            <a:off x="1543617" y="2628694"/>
            <a:ext cx="1133341" cy="16978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Resultado de imagem para ron wood 201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932" t="757" r="23735" b="-757"/>
          <a:stretch/>
        </p:blipFill>
        <p:spPr bwMode="auto">
          <a:xfrm>
            <a:off x="4163739" y="2628694"/>
            <a:ext cx="1120462" cy="17009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Resultado de imagem para richard brans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9143" t="760" r="24090" b="-760"/>
          <a:stretch/>
        </p:blipFill>
        <p:spPr bwMode="auto">
          <a:xfrm>
            <a:off x="4177280" y="4843825"/>
            <a:ext cx="1107582" cy="16944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Resultado de imagem para isabeli fontan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445" r="9813"/>
          <a:stretch/>
        </p:blipFill>
        <p:spPr bwMode="auto">
          <a:xfrm>
            <a:off x="6738053" y="2628692"/>
            <a:ext cx="1121921" cy="169447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Resultado de imagem para lais ribeiro"/>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1398"/>
          <a:stretch/>
        </p:blipFill>
        <p:spPr bwMode="auto">
          <a:xfrm>
            <a:off x="8018770" y="2628692"/>
            <a:ext cx="1151946" cy="16944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descr="Resultado de imagem para alanis morissette 201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 r="12558"/>
          <a:stretch/>
        </p:blipFill>
        <p:spPr bwMode="auto">
          <a:xfrm>
            <a:off x="9329512" y="2623230"/>
            <a:ext cx="1110505" cy="1694473"/>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Resultado de imagem para jack johnson"/>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AutoShape 4" descr="Resultado de imagem para peter gabriel"/>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3" name="Imagem 12"/>
          <p:cNvPicPr>
            <a:picLocks noChangeAspect="1"/>
          </p:cNvPicPr>
          <p:nvPr/>
        </p:nvPicPr>
        <p:blipFill rotWithShape="1">
          <a:blip r:embed="rId9"/>
          <a:srcRect l="17361" r="17053"/>
          <a:stretch/>
        </p:blipFill>
        <p:spPr>
          <a:xfrm>
            <a:off x="1579152" y="4843825"/>
            <a:ext cx="1111347" cy="1694473"/>
          </a:xfrm>
          <a:prstGeom prst="rect">
            <a:avLst/>
          </a:prstGeom>
        </p:spPr>
      </p:pic>
      <p:pic>
        <p:nvPicPr>
          <p:cNvPr id="14" name="Imagem 13"/>
          <p:cNvPicPr>
            <a:picLocks noChangeAspect="1"/>
          </p:cNvPicPr>
          <p:nvPr/>
        </p:nvPicPr>
        <p:blipFill rotWithShape="1">
          <a:blip r:embed="rId10"/>
          <a:srcRect l="10273" r="45344"/>
          <a:stretch/>
        </p:blipFill>
        <p:spPr>
          <a:xfrm>
            <a:off x="2850933" y="4843825"/>
            <a:ext cx="1139483" cy="1694473"/>
          </a:xfrm>
          <a:prstGeom prst="rect">
            <a:avLst/>
          </a:prstGeom>
        </p:spPr>
      </p:pic>
      <p:pic>
        <p:nvPicPr>
          <p:cNvPr id="15" name="Imagem 14"/>
          <p:cNvPicPr>
            <a:picLocks noChangeAspect="1"/>
          </p:cNvPicPr>
          <p:nvPr/>
        </p:nvPicPr>
        <p:blipFill rotWithShape="1">
          <a:blip r:embed="rId11"/>
          <a:srcRect l="30298" r="32928"/>
          <a:stretch/>
        </p:blipFill>
        <p:spPr>
          <a:xfrm>
            <a:off x="2864674" y="2623230"/>
            <a:ext cx="1111348" cy="1699934"/>
          </a:xfrm>
          <a:prstGeom prst="rect">
            <a:avLst/>
          </a:prstGeom>
        </p:spPr>
      </p:pic>
      <p:sp>
        <p:nvSpPr>
          <p:cNvPr id="16" name="AutoShape 6" descr="Resultado de imagem para james blunt"/>
          <p:cNvSpPr>
            <a:spLocks noChangeAspect="1" noChangeArrowheads="1"/>
          </p:cNvSpPr>
          <p:nvPr/>
        </p:nvSpPr>
        <p:spPr bwMode="auto">
          <a:xfrm>
            <a:off x="368300" y="168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7" name="Imagem 16"/>
          <p:cNvPicPr>
            <a:picLocks noChangeAspect="1"/>
          </p:cNvPicPr>
          <p:nvPr/>
        </p:nvPicPr>
        <p:blipFill rotWithShape="1">
          <a:blip r:embed="rId12"/>
          <a:srcRect l="13528" r="21533"/>
          <a:stretch/>
        </p:blipFill>
        <p:spPr>
          <a:xfrm>
            <a:off x="5455783" y="4838364"/>
            <a:ext cx="1111348" cy="1699934"/>
          </a:xfrm>
          <a:prstGeom prst="rect">
            <a:avLst/>
          </a:prstGeom>
        </p:spPr>
      </p:pic>
      <p:pic>
        <p:nvPicPr>
          <p:cNvPr id="18" name="Imagem 17"/>
          <p:cNvPicPr>
            <a:picLocks noChangeAspect="1"/>
          </p:cNvPicPr>
          <p:nvPr/>
        </p:nvPicPr>
        <p:blipFill rotWithShape="1">
          <a:blip r:embed="rId13"/>
          <a:srcRect l="41874" r="23783"/>
          <a:stretch/>
        </p:blipFill>
        <p:spPr>
          <a:xfrm>
            <a:off x="6738053" y="4838364"/>
            <a:ext cx="1167618" cy="1699934"/>
          </a:xfrm>
          <a:prstGeom prst="rect">
            <a:avLst/>
          </a:prstGeom>
        </p:spPr>
      </p:pic>
      <p:sp>
        <p:nvSpPr>
          <p:cNvPr id="19" name="Retângulo 18"/>
          <p:cNvSpPr/>
          <p:nvPr/>
        </p:nvSpPr>
        <p:spPr>
          <a:xfrm>
            <a:off x="1467094" y="4273391"/>
            <a:ext cx="1479808" cy="369332"/>
          </a:xfrm>
          <a:prstGeom prst="rect">
            <a:avLst/>
          </a:prstGeom>
        </p:spPr>
        <p:txBody>
          <a:bodyPr wrap="square">
            <a:spAutoFit/>
          </a:bodyPr>
          <a:lstStyle/>
          <a:p>
            <a:pPr algn="just">
              <a:lnSpc>
                <a:spcPct val="150000"/>
              </a:lnSpc>
            </a:pPr>
            <a:r>
              <a:rPr lang="pt-BR" sz="1200" dirty="0" smtClean="0">
                <a:latin typeface="ClanOT-ExtdNews" pitchFamily="50" charset="0"/>
              </a:rPr>
              <a:t>Amy </a:t>
            </a:r>
            <a:r>
              <a:rPr lang="pt-BR" sz="1200" dirty="0" err="1" smtClean="0">
                <a:latin typeface="ClanOT-ExtdNews" pitchFamily="50" charset="0"/>
              </a:rPr>
              <a:t>Winehouse</a:t>
            </a:r>
            <a:endParaRPr lang="pt-BR" sz="1200" dirty="0">
              <a:latin typeface="ClanOT-ExtdNews" pitchFamily="50" charset="0"/>
            </a:endParaRPr>
          </a:p>
        </p:txBody>
      </p:sp>
      <p:sp>
        <p:nvSpPr>
          <p:cNvPr id="20" name="Retângulo 19"/>
          <p:cNvSpPr/>
          <p:nvPr/>
        </p:nvSpPr>
        <p:spPr>
          <a:xfrm>
            <a:off x="2939105" y="4273391"/>
            <a:ext cx="929558" cy="369332"/>
          </a:xfrm>
          <a:prstGeom prst="rect">
            <a:avLst/>
          </a:prstGeom>
        </p:spPr>
        <p:txBody>
          <a:bodyPr wrap="square">
            <a:spAutoFit/>
          </a:bodyPr>
          <a:lstStyle/>
          <a:p>
            <a:pPr algn="just">
              <a:lnSpc>
                <a:spcPct val="150000"/>
              </a:lnSpc>
            </a:pPr>
            <a:r>
              <a:rPr lang="pt-BR" sz="1200" dirty="0" smtClean="0">
                <a:latin typeface="ClanOT-ExtdNews" pitchFamily="50" charset="0"/>
              </a:rPr>
              <a:t>Alicia Keys</a:t>
            </a:r>
            <a:endParaRPr lang="pt-BR" sz="1200" dirty="0">
              <a:latin typeface="ClanOT-ExtdNews" pitchFamily="50" charset="0"/>
            </a:endParaRPr>
          </a:p>
        </p:txBody>
      </p:sp>
      <p:sp>
        <p:nvSpPr>
          <p:cNvPr id="21" name="Retângulo 20"/>
          <p:cNvSpPr/>
          <p:nvPr/>
        </p:nvSpPr>
        <p:spPr>
          <a:xfrm>
            <a:off x="4271098" y="4273391"/>
            <a:ext cx="1021412" cy="369332"/>
          </a:xfrm>
          <a:prstGeom prst="rect">
            <a:avLst/>
          </a:prstGeom>
        </p:spPr>
        <p:txBody>
          <a:bodyPr wrap="square">
            <a:spAutoFit/>
          </a:bodyPr>
          <a:lstStyle/>
          <a:p>
            <a:pPr algn="just">
              <a:lnSpc>
                <a:spcPct val="150000"/>
              </a:lnSpc>
            </a:pPr>
            <a:r>
              <a:rPr lang="pt-BR" sz="1200" dirty="0" err="1" smtClean="0">
                <a:latin typeface="ClanOT-ExtdNews" pitchFamily="50" charset="0"/>
              </a:rPr>
              <a:t>Roon</a:t>
            </a:r>
            <a:r>
              <a:rPr lang="pt-BR" sz="1200" dirty="0" smtClean="0">
                <a:latin typeface="ClanOT-ExtdNews" pitchFamily="50" charset="0"/>
              </a:rPr>
              <a:t> Wood</a:t>
            </a:r>
            <a:endParaRPr lang="pt-BR" sz="1200" dirty="0">
              <a:latin typeface="ClanOT-ExtdNews" pitchFamily="50" charset="0"/>
            </a:endParaRPr>
          </a:p>
        </p:txBody>
      </p:sp>
      <p:sp>
        <p:nvSpPr>
          <p:cNvPr id="22" name="Retângulo 21"/>
          <p:cNvSpPr/>
          <p:nvPr/>
        </p:nvSpPr>
        <p:spPr>
          <a:xfrm>
            <a:off x="5444387" y="4273391"/>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Benicio del Toro</a:t>
            </a:r>
            <a:endParaRPr lang="pt-BR" sz="1200" dirty="0">
              <a:latin typeface="ClanOT-ExtdNews" pitchFamily="50" charset="0"/>
            </a:endParaRPr>
          </a:p>
        </p:txBody>
      </p:sp>
      <p:sp>
        <p:nvSpPr>
          <p:cNvPr id="23" name="Retângulo 22"/>
          <p:cNvSpPr/>
          <p:nvPr/>
        </p:nvSpPr>
        <p:spPr>
          <a:xfrm>
            <a:off x="6781138" y="4288716"/>
            <a:ext cx="1265093" cy="338682"/>
          </a:xfrm>
          <a:prstGeom prst="rect">
            <a:avLst/>
          </a:prstGeom>
        </p:spPr>
        <p:txBody>
          <a:bodyPr wrap="square">
            <a:spAutoFit/>
          </a:bodyPr>
          <a:lstStyle/>
          <a:p>
            <a:pPr algn="just">
              <a:lnSpc>
                <a:spcPct val="150000"/>
              </a:lnSpc>
            </a:pPr>
            <a:r>
              <a:rPr lang="pt-BR" sz="1200" dirty="0" smtClean="0">
                <a:latin typeface="ClanOT-ExtdNews" pitchFamily="50" charset="0"/>
              </a:rPr>
              <a:t>Isabeli Fontana</a:t>
            </a:r>
            <a:endParaRPr lang="pt-BR" sz="1200" dirty="0">
              <a:latin typeface="ClanOT-ExtdNews" pitchFamily="50" charset="0"/>
            </a:endParaRPr>
          </a:p>
        </p:txBody>
      </p:sp>
      <p:sp>
        <p:nvSpPr>
          <p:cNvPr id="24" name="Retângulo 23"/>
          <p:cNvSpPr/>
          <p:nvPr/>
        </p:nvSpPr>
        <p:spPr>
          <a:xfrm>
            <a:off x="8126870" y="4294886"/>
            <a:ext cx="1016385" cy="369332"/>
          </a:xfrm>
          <a:prstGeom prst="rect">
            <a:avLst/>
          </a:prstGeom>
        </p:spPr>
        <p:txBody>
          <a:bodyPr wrap="square">
            <a:spAutoFit/>
          </a:bodyPr>
          <a:lstStyle/>
          <a:p>
            <a:pPr algn="just">
              <a:lnSpc>
                <a:spcPct val="150000"/>
              </a:lnSpc>
            </a:pPr>
            <a:r>
              <a:rPr lang="pt-BR" sz="1200" dirty="0" err="1" smtClean="0">
                <a:latin typeface="ClanOT-ExtdNews" pitchFamily="50" charset="0"/>
              </a:rPr>
              <a:t>Lais</a:t>
            </a:r>
            <a:r>
              <a:rPr lang="pt-BR" sz="1200" dirty="0" smtClean="0">
                <a:latin typeface="ClanOT-ExtdNews" pitchFamily="50" charset="0"/>
              </a:rPr>
              <a:t> Ribeiro</a:t>
            </a:r>
            <a:endParaRPr lang="pt-BR" sz="1200" dirty="0">
              <a:latin typeface="ClanOT-ExtdNews" pitchFamily="50" charset="0"/>
            </a:endParaRPr>
          </a:p>
        </p:txBody>
      </p:sp>
      <p:sp>
        <p:nvSpPr>
          <p:cNvPr id="25" name="Retângulo 24"/>
          <p:cNvSpPr/>
          <p:nvPr/>
        </p:nvSpPr>
        <p:spPr>
          <a:xfrm>
            <a:off x="1624119" y="6466055"/>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Peter Gabriel</a:t>
            </a:r>
            <a:endParaRPr lang="pt-BR" sz="1200" dirty="0">
              <a:latin typeface="ClanOT-ExtdNews" pitchFamily="50" charset="0"/>
            </a:endParaRPr>
          </a:p>
        </p:txBody>
      </p:sp>
      <p:sp>
        <p:nvSpPr>
          <p:cNvPr id="26" name="Retângulo 25"/>
          <p:cNvSpPr/>
          <p:nvPr/>
        </p:nvSpPr>
        <p:spPr>
          <a:xfrm>
            <a:off x="2900699" y="6466055"/>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Jack Johnson</a:t>
            </a:r>
            <a:endParaRPr lang="pt-BR" sz="1200" dirty="0">
              <a:latin typeface="ClanOT-ExtdNews" pitchFamily="50" charset="0"/>
            </a:endParaRPr>
          </a:p>
        </p:txBody>
      </p:sp>
      <p:sp>
        <p:nvSpPr>
          <p:cNvPr id="27" name="Retângulo 26"/>
          <p:cNvSpPr/>
          <p:nvPr/>
        </p:nvSpPr>
        <p:spPr>
          <a:xfrm>
            <a:off x="5528543" y="6446904"/>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James </a:t>
            </a:r>
            <a:r>
              <a:rPr lang="pt-BR" sz="1200" dirty="0" err="1" smtClean="0">
                <a:latin typeface="ClanOT-ExtdNews" pitchFamily="50" charset="0"/>
              </a:rPr>
              <a:t>Blunt</a:t>
            </a:r>
            <a:endParaRPr lang="pt-BR" sz="1200" dirty="0">
              <a:latin typeface="ClanOT-ExtdNews" pitchFamily="50" charset="0"/>
            </a:endParaRPr>
          </a:p>
        </p:txBody>
      </p:sp>
      <p:sp>
        <p:nvSpPr>
          <p:cNvPr id="28" name="Retângulo 27"/>
          <p:cNvSpPr/>
          <p:nvPr/>
        </p:nvSpPr>
        <p:spPr>
          <a:xfrm>
            <a:off x="9252217" y="4288716"/>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Alanis </a:t>
            </a:r>
            <a:r>
              <a:rPr lang="pt-BR" sz="1200" dirty="0" err="1" smtClean="0">
                <a:latin typeface="ClanOT-ExtdNews" pitchFamily="50" charset="0"/>
              </a:rPr>
              <a:t>Morisette</a:t>
            </a:r>
            <a:endParaRPr lang="pt-BR" sz="1200" dirty="0">
              <a:latin typeface="ClanOT-ExtdNews" pitchFamily="50" charset="0"/>
            </a:endParaRPr>
          </a:p>
        </p:txBody>
      </p:sp>
      <p:sp>
        <p:nvSpPr>
          <p:cNvPr id="29" name="Retângulo 28"/>
          <p:cNvSpPr/>
          <p:nvPr/>
        </p:nvSpPr>
        <p:spPr>
          <a:xfrm>
            <a:off x="6806706" y="6462251"/>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Robert </a:t>
            </a:r>
            <a:r>
              <a:rPr lang="pt-BR" sz="1200" dirty="0" err="1" smtClean="0">
                <a:latin typeface="ClanOT-ExtdNews" pitchFamily="50" charset="0"/>
              </a:rPr>
              <a:t>Plant</a:t>
            </a:r>
            <a:endParaRPr lang="pt-BR" sz="1200" dirty="0">
              <a:latin typeface="ClanOT-ExtdNews" pitchFamily="50" charset="0"/>
            </a:endParaRPr>
          </a:p>
        </p:txBody>
      </p:sp>
      <p:sp>
        <p:nvSpPr>
          <p:cNvPr id="30" name="Retângulo 29"/>
          <p:cNvSpPr/>
          <p:nvPr/>
        </p:nvSpPr>
        <p:spPr>
          <a:xfrm>
            <a:off x="4112263" y="6455581"/>
            <a:ext cx="1265093" cy="369332"/>
          </a:xfrm>
          <a:prstGeom prst="rect">
            <a:avLst/>
          </a:prstGeom>
        </p:spPr>
        <p:txBody>
          <a:bodyPr wrap="square">
            <a:spAutoFit/>
          </a:bodyPr>
          <a:lstStyle/>
          <a:p>
            <a:pPr algn="just">
              <a:lnSpc>
                <a:spcPct val="150000"/>
              </a:lnSpc>
            </a:pPr>
            <a:r>
              <a:rPr lang="pt-BR" sz="1200" dirty="0" smtClean="0">
                <a:latin typeface="ClanOT-ExtdNews" pitchFamily="50" charset="0"/>
              </a:rPr>
              <a:t>Richard </a:t>
            </a:r>
            <a:r>
              <a:rPr lang="pt-BR" sz="1200" dirty="0" err="1" smtClean="0">
                <a:latin typeface="ClanOT-ExtdNews" pitchFamily="50" charset="0"/>
              </a:rPr>
              <a:t>Branson</a:t>
            </a:r>
            <a:endParaRPr lang="pt-BR" sz="1200" dirty="0">
              <a:latin typeface="ClanOT-ExtdNews" pitchFamily="50" charset="0"/>
            </a:endParaRPr>
          </a:p>
        </p:txBody>
      </p:sp>
      <p:pic>
        <p:nvPicPr>
          <p:cNvPr id="31" name="Imagem 30"/>
          <p:cNvPicPr>
            <a:picLocks noChangeAspect="1"/>
          </p:cNvPicPr>
          <p:nvPr/>
        </p:nvPicPr>
        <p:blipFill rotWithShape="1">
          <a:blip r:embed="rId14"/>
          <a:srcRect l="27246" r="19632"/>
          <a:stretch/>
        </p:blipFill>
        <p:spPr>
          <a:xfrm>
            <a:off x="8076015" y="4827933"/>
            <a:ext cx="1152939" cy="1708874"/>
          </a:xfrm>
          <a:prstGeom prst="rect">
            <a:avLst/>
          </a:prstGeom>
        </p:spPr>
      </p:pic>
      <p:pic>
        <p:nvPicPr>
          <p:cNvPr id="32" name="Imagem 31"/>
          <p:cNvPicPr>
            <a:picLocks noChangeAspect="1"/>
          </p:cNvPicPr>
          <p:nvPr/>
        </p:nvPicPr>
        <p:blipFill rotWithShape="1">
          <a:blip r:embed="rId15"/>
          <a:srcRect l="2187" t="2395" r="40045" b="2283"/>
          <a:stretch/>
        </p:blipFill>
        <p:spPr>
          <a:xfrm>
            <a:off x="9399298" y="4842075"/>
            <a:ext cx="1165580" cy="1697971"/>
          </a:xfrm>
          <a:prstGeom prst="rect">
            <a:avLst/>
          </a:prstGeom>
        </p:spPr>
      </p:pic>
      <p:sp>
        <p:nvSpPr>
          <p:cNvPr id="33" name="Retângulo 32"/>
          <p:cNvSpPr/>
          <p:nvPr/>
        </p:nvSpPr>
        <p:spPr>
          <a:xfrm>
            <a:off x="8168509" y="6461536"/>
            <a:ext cx="1083708" cy="369332"/>
          </a:xfrm>
          <a:prstGeom prst="rect">
            <a:avLst/>
          </a:prstGeom>
        </p:spPr>
        <p:txBody>
          <a:bodyPr wrap="square">
            <a:spAutoFit/>
          </a:bodyPr>
          <a:lstStyle/>
          <a:p>
            <a:pPr algn="just">
              <a:lnSpc>
                <a:spcPct val="150000"/>
              </a:lnSpc>
            </a:pPr>
            <a:r>
              <a:rPr lang="pt-BR" sz="1200" dirty="0" smtClean="0">
                <a:latin typeface="ClanOT-ExtdNews" pitchFamily="50" charset="0"/>
              </a:rPr>
              <a:t>Jimmy Carter</a:t>
            </a:r>
            <a:endParaRPr lang="pt-BR" sz="1200" dirty="0">
              <a:latin typeface="ClanOT-ExtdNews" pitchFamily="50" charset="0"/>
            </a:endParaRPr>
          </a:p>
        </p:txBody>
      </p:sp>
      <p:sp>
        <p:nvSpPr>
          <p:cNvPr id="34" name="Retângulo 33"/>
          <p:cNvSpPr/>
          <p:nvPr/>
        </p:nvSpPr>
        <p:spPr>
          <a:xfrm>
            <a:off x="9423196" y="6462251"/>
            <a:ext cx="1171560" cy="369332"/>
          </a:xfrm>
          <a:prstGeom prst="rect">
            <a:avLst/>
          </a:prstGeom>
        </p:spPr>
        <p:txBody>
          <a:bodyPr wrap="square">
            <a:spAutoFit/>
          </a:bodyPr>
          <a:lstStyle/>
          <a:p>
            <a:pPr algn="just">
              <a:lnSpc>
                <a:spcPct val="150000"/>
              </a:lnSpc>
            </a:pPr>
            <a:r>
              <a:rPr lang="pt-BR" sz="1200" dirty="0" smtClean="0">
                <a:latin typeface="ClanOT-ExtdNews" pitchFamily="50" charset="0"/>
              </a:rPr>
              <a:t>Desmond Tutu</a:t>
            </a:r>
            <a:endParaRPr lang="pt-BR" sz="1200" dirty="0">
              <a:latin typeface="ClanOT-ExtdNews" pitchFamily="50" charset="0"/>
            </a:endParaRPr>
          </a:p>
        </p:txBody>
      </p:sp>
      <p:sp>
        <p:nvSpPr>
          <p:cNvPr id="35" name="Rectangle 1"/>
          <p:cNvSpPr>
            <a:spLocks noChangeArrowheads="1"/>
          </p:cNvSpPr>
          <p:nvPr/>
        </p:nvSpPr>
        <p:spPr bwMode="auto">
          <a:xfrm>
            <a:off x="0" y="-48399"/>
            <a:ext cx="65" cy="55399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854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pt-BR" sz="3200" dirty="0" err="1" smtClean="0">
                <a:solidFill>
                  <a:srgbClr val="997300"/>
                </a:solidFill>
                <a:latin typeface="ClanOT-ExtdNews" pitchFamily="50" charset="0"/>
              </a:rPr>
              <a:t>Awards</a:t>
            </a:r>
            <a:r>
              <a:rPr lang="pt-BR" sz="3200" dirty="0" smtClean="0">
                <a:solidFill>
                  <a:srgbClr val="997300"/>
                </a:solidFill>
                <a:latin typeface="ClanOT-ExtdNews" pitchFamily="50" charset="0"/>
              </a:rPr>
              <a:t> </a:t>
            </a:r>
            <a:endParaRPr lang="pt-BR" sz="3200" dirty="0">
              <a:solidFill>
                <a:srgbClr val="997300"/>
              </a:solidFill>
              <a:latin typeface="ClanOT-ExtdNews" pitchFamily="50" charset="0"/>
            </a:endParaRPr>
          </a:p>
        </p:txBody>
      </p:sp>
      <p:sp>
        <p:nvSpPr>
          <p:cNvPr id="7" name="Retângulo 6"/>
          <p:cNvSpPr/>
          <p:nvPr/>
        </p:nvSpPr>
        <p:spPr>
          <a:xfrm>
            <a:off x="1408026" y="1769679"/>
            <a:ext cx="9185893" cy="1569660"/>
          </a:xfrm>
          <a:prstGeom prst="rect">
            <a:avLst/>
          </a:prstGeom>
        </p:spPr>
        <p:txBody>
          <a:bodyPr wrap="square">
            <a:spAutoFit/>
          </a:bodyPr>
          <a:lstStyle/>
          <a:p>
            <a:pPr marL="285750" lvl="1" indent="-285750" algn="just">
              <a:lnSpc>
                <a:spcPct val="150000"/>
              </a:lnSpc>
              <a:spcBef>
                <a:spcPts val="0"/>
              </a:spcBef>
              <a:buFont typeface="Arial" panose="020B0604020202020204" pitchFamily="34" charset="0"/>
              <a:buChar char="•"/>
            </a:pPr>
            <a:r>
              <a:rPr lang="pt-BR" sz="1600" dirty="0">
                <a:solidFill>
                  <a:srgbClr val="997300"/>
                </a:solidFill>
                <a:latin typeface="ClanOT-ExtdNews" pitchFamily="50" charset="0"/>
              </a:rPr>
              <a:t>Condé Nast </a:t>
            </a:r>
            <a:r>
              <a:rPr lang="pt-BR" sz="1600" dirty="0" err="1">
                <a:solidFill>
                  <a:srgbClr val="997300"/>
                </a:solidFill>
                <a:latin typeface="ClanOT-ExtdNews" pitchFamily="50" charset="0"/>
              </a:rPr>
              <a:t>Traveler</a:t>
            </a:r>
            <a:r>
              <a:rPr lang="pt-BR" sz="1600" dirty="0">
                <a:solidFill>
                  <a:srgbClr val="997300"/>
                </a:solidFill>
                <a:latin typeface="ClanOT-ExtdNews" pitchFamily="50" charset="0"/>
              </a:rPr>
              <a:t> </a:t>
            </a:r>
            <a:r>
              <a:rPr lang="pt-BR" sz="1600" dirty="0">
                <a:latin typeface="ClanOT-ExtdNews" pitchFamily="50" charset="0"/>
              </a:rPr>
              <a:t>- Gold </a:t>
            </a:r>
            <a:r>
              <a:rPr lang="pt-BR" sz="1600" dirty="0" err="1">
                <a:latin typeface="ClanOT-ExtdNews" pitchFamily="50" charset="0"/>
              </a:rPr>
              <a:t>List</a:t>
            </a:r>
            <a:r>
              <a:rPr lang="pt-BR" sz="1600" dirty="0">
                <a:latin typeface="ClanOT-ExtdNews" pitchFamily="50" charset="0"/>
              </a:rPr>
              <a:t> 2017</a:t>
            </a:r>
          </a:p>
          <a:p>
            <a:pPr marL="285750" lvl="1" indent="-285750" algn="just">
              <a:lnSpc>
                <a:spcPct val="150000"/>
              </a:lnSpc>
              <a:spcBef>
                <a:spcPts val="0"/>
              </a:spcBef>
              <a:buFont typeface="Arial" panose="020B0604020202020204" pitchFamily="34" charset="0"/>
              <a:buChar char="•"/>
            </a:pPr>
            <a:r>
              <a:rPr lang="pt-BR" sz="1600" dirty="0">
                <a:solidFill>
                  <a:srgbClr val="997300"/>
                </a:solidFill>
                <a:latin typeface="ClanOT-ExtdNews" pitchFamily="50" charset="0"/>
              </a:rPr>
              <a:t>Forbes Travel </a:t>
            </a:r>
            <a:r>
              <a:rPr lang="pt-BR" sz="1600" dirty="0" err="1">
                <a:solidFill>
                  <a:srgbClr val="997300"/>
                </a:solidFill>
                <a:latin typeface="ClanOT-ExtdNews" pitchFamily="50" charset="0"/>
              </a:rPr>
              <a:t>Guide</a:t>
            </a:r>
            <a:r>
              <a:rPr lang="pt-BR" sz="1600" dirty="0">
                <a:solidFill>
                  <a:srgbClr val="997300"/>
                </a:solidFill>
                <a:latin typeface="ClanOT-ExtdNews" pitchFamily="50" charset="0"/>
              </a:rPr>
              <a:t> 2017 </a:t>
            </a:r>
            <a:r>
              <a:rPr lang="pt-BR" sz="1600" dirty="0">
                <a:latin typeface="ClanOT-ExtdNews" pitchFamily="50" charset="0"/>
              </a:rPr>
              <a:t>- </a:t>
            </a:r>
            <a:r>
              <a:rPr lang="pt-BR" sz="1600" dirty="0" err="1">
                <a:latin typeface="ClanOT-ExtdNews" pitchFamily="50" charset="0"/>
              </a:rPr>
              <a:t>Recommended</a:t>
            </a:r>
            <a:r>
              <a:rPr lang="pt-BR" sz="1600" dirty="0">
                <a:latin typeface="ClanOT-ExtdNews" pitchFamily="50" charset="0"/>
              </a:rPr>
              <a:t> Rating </a:t>
            </a:r>
            <a:r>
              <a:rPr lang="pt-BR" sz="1600" dirty="0" err="1">
                <a:latin typeface="ClanOT-ExtdNews" pitchFamily="50" charset="0"/>
              </a:rPr>
              <a:t>Awards</a:t>
            </a:r>
            <a:endParaRPr lang="pt-BR" sz="1600" dirty="0">
              <a:latin typeface="ClanOT-ExtdNews" pitchFamily="50" charset="0"/>
            </a:endParaRPr>
          </a:p>
          <a:p>
            <a:pPr marL="285750" lvl="1" indent="-285750" algn="just">
              <a:lnSpc>
                <a:spcPct val="150000"/>
              </a:lnSpc>
              <a:spcBef>
                <a:spcPts val="0"/>
              </a:spcBef>
              <a:buFont typeface="Arial" panose="020B0604020202020204" pitchFamily="34" charset="0"/>
              <a:buChar char="•"/>
            </a:pPr>
            <a:r>
              <a:rPr lang="pt-BR" sz="1600" dirty="0">
                <a:solidFill>
                  <a:srgbClr val="997300"/>
                </a:solidFill>
                <a:latin typeface="ClanOT-ExtdNews" pitchFamily="50" charset="0"/>
              </a:rPr>
              <a:t>The </a:t>
            </a:r>
            <a:r>
              <a:rPr lang="pt-BR" sz="1600" dirty="0" err="1">
                <a:solidFill>
                  <a:srgbClr val="997300"/>
                </a:solidFill>
                <a:latin typeface="ClanOT-ExtdNews" pitchFamily="50" charset="0"/>
              </a:rPr>
              <a:t>Telegraph</a:t>
            </a:r>
            <a:r>
              <a:rPr lang="pt-BR" sz="1600" dirty="0">
                <a:solidFill>
                  <a:srgbClr val="997300"/>
                </a:solidFill>
                <a:latin typeface="ClanOT-ExtdNews" pitchFamily="50" charset="0"/>
              </a:rPr>
              <a:t> 2017 </a:t>
            </a:r>
            <a:r>
              <a:rPr lang="pt-BR" sz="1600" dirty="0">
                <a:latin typeface="ClanOT-ExtdNews" pitchFamily="50" charset="0"/>
              </a:rPr>
              <a:t>– </a:t>
            </a:r>
            <a:r>
              <a:rPr lang="pt-BR" sz="1600" dirty="0" err="1">
                <a:latin typeface="ClanOT-ExtdNews" pitchFamily="50" charset="0"/>
              </a:rPr>
              <a:t>Recommended</a:t>
            </a:r>
            <a:r>
              <a:rPr lang="pt-BR" sz="1600" dirty="0">
                <a:latin typeface="ClanOT-ExtdNews" pitchFamily="50" charset="0"/>
              </a:rPr>
              <a:t> as </a:t>
            </a:r>
            <a:r>
              <a:rPr lang="pt-BR" sz="1600" dirty="0" err="1">
                <a:latin typeface="ClanOT-ExtdNews" pitchFamily="50" charset="0"/>
              </a:rPr>
              <a:t>one</a:t>
            </a:r>
            <a:r>
              <a:rPr lang="pt-BR" sz="1600" dirty="0">
                <a:latin typeface="ClanOT-ExtdNews" pitchFamily="50" charset="0"/>
              </a:rPr>
              <a:t> </a:t>
            </a:r>
            <a:r>
              <a:rPr lang="pt-BR" sz="1600" dirty="0" err="1">
                <a:latin typeface="ClanOT-ExtdNews" pitchFamily="50" charset="0"/>
              </a:rPr>
              <a:t>of</a:t>
            </a:r>
            <a:r>
              <a:rPr lang="pt-BR" sz="1600" dirty="0">
                <a:latin typeface="ClanOT-ExtdNews" pitchFamily="50" charset="0"/>
              </a:rPr>
              <a:t> </a:t>
            </a:r>
            <a:r>
              <a:rPr lang="pt-BR" sz="1600" dirty="0" err="1">
                <a:latin typeface="ClanOT-ExtdNews" pitchFamily="50" charset="0"/>
              </a:rPr>
              <a:t>the</a:t>
            </a:r>
            <a:r>
              <a:rPr lang="pt-BR" sz="1600" dirty="0">
                <a:latin typeface="ClanOT-ExtdNews" pitchFamily="50" charset="0"/>
              </a:rPr>
              <a:t> </a:t>
            </a:r>
            <a:r>
              <a:rPr lang="pt-BR" sz="1600" dirty="0" err="1">
                <a:latin typeface="ClanOT-ExtdNews" pitchFamily="50" charset="0"/>
              </a:rPr>
              <a:t>best</a:t>
            </a:r>
            <a:r>
              <a:rPr lang="pt-BR" sz="1600" dirty="0">
                <a:latin typeface="ClanOT-ExtdNews" pitchFamily="50" charset="0"/>
              </a:rPr>
              <a:t> </a:t>
            </a:r>
            <a:r>
              <a:rPr lang="pt-BR" sz="1600" dirty="0" err="1">
                <a:latin typeface="ClanOT-ExtdNews" pitchFamily="50" charset="0"/>
              </a:rPr>
              <a:t>hotels</a:t>
            </a:r>
            <a:r>
              <a:rPr lang="pt-BR" sz="1600" dirty="0">
                <a:latin typeface="ClanOT-ExtdNews" pitchFamily="50" charset="0"/>
              </a:rPr>
              <a:t> in Rio de Janeiro</a:t>
            </a:r>
          </a:p>
          <a:p>
            <a:pPr marL="285750" lvl="1" indent="-285750" algn="just">
              <a:lnSpc>
                <a:spcPct val="150000"/>
              </a:lnSpc>
              <a:spcBef>
                <a:spcPts val="0"/>
              </a:spcBef>
              <a:buFont typeface="Arial" panose="020B0604020202020204" pitchFamily="34" charset="0"/>
              <a:buChar char="•"/>
            </a:pPr>
            <a:r>
              <a:rPr lang="pt-BR" sz="1600" dirty="0">
                <a:solidFill>
                  <a:srgbClr val="997300"/>
                </a:solidFill>
                <a:latin typeface="ClanOT-ExtdNews" pitchFamily="50" charset="0"/>
              </a:rPr>
              <a:t>Zarpo 2016 </a:t>
            </a:r>
            <a:r>
              <a:rPr lang="pt-BR" sz="1600" dirty="0">
                <a:latin typeface="ClanOT-ExtdNews" pitchFamily="50" charset="0"/>
              </a:rPr>
              <a:t>– Best </a:t>
            </a:r>
            <a:r>
              <a:rPr lang="pt-BR" sz="1600" dirty="0" err="1">
                <a:latin typeface="ClanOT-ExtdNews" pitchFamily="50" charset="0"/>
              </a:rPr>
              <a:t>Luxury</a:t>
            </a:r>
            <a:r>
              <a:rPr lang="pt-BR" sz="1600" dirty="0">
                <a:latin typeface="ClanOT-ExtdNews" pitchFamily="50" charset="0"/>
              </a:rPr>
              <a:t> Hotel in Rio de Janeiro</a:t>
            </a:r>
            <a:endParaRPr lang="fr-FR" sz="1600" dirty="0">
              <a:latin typeface="ClanOT-ExtdNews" pitchFamily="50" charset="0"/>
            </a:endParaRPr>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9023" y="3962463"/>
            <a:ext cx="1880138" cy="1880138"/>
          </a:xfrm>
          <a:prstGeom prst="rect">
            <a:avLst/>
          </a:prstGeom>
        </p:spPr>
      </p:pic>
      <p:pic>
        <p:nvPicPr>
          <p:cNvPr id="8" name="Image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3876" y="3962463"/>
            <a:ext cx="1880138" cy="1880138"/>
          </a:xfrm>
          <a:prstGeom prst="rect">
            <a:avLst/>
          </a:prstGeom>
        </p:spPr>
      </p:pic>
    </p:spTree>
    <p:extLst>
      <p:ext uri="{BB962C8B-B14F-4D97-AF65-F5344CB8AC3E}">
        <p14:creationId xmlns:p14="http://schemas.microsoft.com/office/powerpoint/2010/main" val="1602194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745133"/>
            <a:ext cx="7776594" cy="584775"/>
          </a:xfrm>
          <a:prstGeom prst="rect">
            <a:avLst/>
          </a:prstGeom>
          <a:noFill/>
        </p:spPr>
        <p:txBody>
          <a:bodyPr wrap="square" rtlCol="0">
            <a:spAutoFit/>
          </a:bodyPr>
          <a:lstStyle/>
          <a:p>
            <a:r>
              <a:rPr lang="pt-BR" sz="3200" dirty="0" err="1" smtClean="0">
                <a:solidFill>
                  <a:srgbClr val="997300"/>
                </a:solidFill>
                <a:latin typeface="ClanOT-ExtdNews" pitchFamily="50" charset="0"/>
              </a:rPr>
              <a:t>How</a:t>
            </a:r>
            <a:r>
              <a:rPr lang="pt-BR" sz="3200" dirty="0" smtClean="0">
                <a:solidFill>
                  <a:srgbClr val="997300"/>
                </a:solidFill>
                <a:latin typeface="ClanOT-ExtdNews" pitchFamily="50" charset="0"/>
              </a:rPr>
              <a:t> </a:t>
            </a:r>
            <a:r>
              <a:rPr lang="pt-BR" sz="3200" dirty="0" err="1" smtClean="0">
                <a:solidFill>
                  <a:srgbClr val="997300"/>
                </a:solidFill>
                <a:latin typeface="ClanOT-ExtdNews" pitchFamily="50" charset="0"/>
              </a:rPr>
              <a:t>to</a:t>
            </a:r>
            <a:r>
              <a:rPr lang="pt-BR" sz="3200" dirty="0" smtClean="0">
                <a:solidFill>
                  <a:srgbClr val="997300"/>
                </a:solidFill>
                <a:latin typeface="ClanOT-ExtdNews" pitchFamily="50" charset="0"/>
              </a:rPr>
              <a:t> </a:t>
            </a:r>
            <a:r>
              <a:rPr lang="pt-BR" sz="3200" dirty="0" err="1" smtClean="0">
                <a:solidFill>
                  <a:srgbClr val="997300"/>
                </a:solidFill>
                <a:latin typeface="ClanOT-ExtdNews" pitchFamily="50" charset="0"/>
              </a:rPr>
              <a:t>get</a:t>
            </a:r>
            <a:r>
              <a:rPr lang="pt-BR" sz="3200" dirty="0" smtClean="0">
                <a:solidFill>
                  <a:srgbClr val="997300"/>
                </a:solidFill>
                <a:latin typeface="ClanOT-ExtdNews" pitchFamily="50" charset="0"/>
              </a:rPr>
              <a:t> </a:t>
            </a:r>
            <a:r>
              <a:rPr lang="pt-BR" sz="3200" dirty="0" err="1" smtClean="0">
                <a:solidFill>
                  <a:srgbClr val="997300"/>
                </a:solidFill>
                <a:latin typeface="ClanOT-ExtdNews" pitchFamily="50" charset="0"/>
              </a:rPr>
              <a:t>here</a:t>
            </a:r>
            <a:r>
              <a:rPr lang="pt-BR" sz="3200" dirty="0" smtClean="0">
                <a:solidFill>
                  <a:srgbClr val="997300"/>
                </a:solidFill>
                <a:latin typeface="ClanOT-ExtdNews" pitchFamily="50" charset="0"/>
              </a:rPr>
              <a:t> </a:t>
            </a:r>
            <a:endParaRPr lang="pt-BR" sz="3200" dirty="0">
              <a:solidFill>
                <a:srgbClr val="997300"/>
              </a:solidFill>
              <a:latin typeface="ClanOT-ExtdNews" pitchFamily="50" charset="0"/>
            </a:endParaRPr>
          </a:p>
        </p:txBody>
      </p:sp>
      <p:pic>
        <p:nvPicPr>
          <p:cNvPr id="13" name="Imagem 12"/>
          <p:cNvPicPr>
            <a:picLocks noChangeAspect="1"/>
          </p:cNvPicPr>
          <p:nvPr/>
        </p:nvPicPr>
        <p:blipFill>
          <a:blip r:embed="rId2"/>
          <a:stretch>
            <a:fillRect/>
          </a:stretch>
        </p:blipFill>
        <p:spPr>
          <a:xfrm>
            <a:off x="1679624" y="1458698"/>
            <a:ext cx="5725728" cy="5295810"/>
          </a:xfrm>
          <a:prstGeom prst="rect">
            <a:avLst/>
          </a:prstGeom>
        </p:spPr>
      </p:pic>
      <p:sp>
        <p:nvSpPr>
          <p:cNvPr id="14" name="Retângulo 13"/>
          <p:cNvSpPr/>
          <p:nvPr/>
        </p:nvSpPr>
        <p:spPr>
          <a:xfrm>
            <a:off x="7731249" y="1782890"/>
            <a:ext cx="4065800" cy="4154984"/>
          </a:xfrm>
          <a:prstGeom prst="rect">
            <a:avLst/>
          </a:prstGeom>
        </p:spPr>
        <p:txBody>
          <a:bodyPr wrap="square">
            <a:spAutoFit/>
          </a:bodyPr>
          <a:lstStyle/>
          <a:p>
            <a:pPr marL="342900" indent="-342900">
              <a:buFont typeface="+mj-lt"/>
              <a:buAutoNum type="arabicPeriod"/>
            </a:pPr>
            <a:r>
              <a:rPr lang="en-US" altLang="en-US" sz="1600" dirty="0">
                <a:latin typeface="ClanOT-ExtdNews" pitchFamily="50" charset="0"/>
              </a:rPr>
              <a:t>Head west on Benjamin Constant Street</a:t>
            </a:r>
            <a:endParaRPr lang="pt-BR" sz="1600" dirty="0">
              <a:latin typeface="ClanOT-ExtdNews" pitchFamily="50" charset="0"/>
            </a:endParaRPr>
          </a:p>
          <a:p>
            <a:pPr marL="342900" lvl="0" indent="-342900">
              <a:buFont typeface="+mj-lt"/>
              <a:buAutoNum type="arabicPeriod"/>
            </a:pPr>
            <a:endParaRPr lang="pt-BR" sz="1600" dirty="0">
              <a:latin typeface="ClanOT-ExtdNews" pitchFamily="50" charset="0"/>
            </a:endParaRPr>
          </a:p>
          <a:p>
            <a:pPr marL="342900" lvl="0" indent="-342900">
              <a:buFont typeface="+mj-lt"/>
              <a:buAutoNum type="arabicPeriod"/>
            </a:pPr>
            <a:r>
              <a:rPr lang="pt-BR" sz="1600" dirty="0" err="1" smtClean="0">
                <a:latin typeface="ClanOT-ExtdNews" pitchFamily="50" charset="0"/>
              </a:rPr>
              <a:t>Turn</a:t>
            </a:r>
            <a:r>
              <a:rPr lang="pt-BR" sz="1600" dirty="0" smtClean="0">
                <a:latin typeface="ClanOT-ExtdNews" pitchFamily="50" charset="0"/>
              </a:rPr>
              <a:t> </a:t>
            </a:r>
            <a:r>
              <a:rPr lang="pt-BR" sz="1600" dirty="0" err="1" smtClean="0">
                <a:latin typeface="ClanOT-ExtdNews" pitchFamily="50" charset="0"/>
              </a:rPr>
              <a:t>Left</a:t>
            </a:r>
            <a:r>
              <a:rPr lang="pt-BR" sz="1600" dirty="0" smtClean="0">
                <a:latin typeface="ClanOT-ExtdNews" pitchFamily="50" charset="0"/>
              </a:rPr>
              <a:t> </a:t>
            </a:r>
            <a:r>
              <a:rPr lang="pt-BR" sz="1600" dirty="0" err="1" smtClean="0">
                <a:latin typeface="ClanOT-ExtdNews" pitchFamily="50" charset="0"/>
              </a:rPr>
              <a:t>at</a:t>
            </a:r>
            <a:r>
              <a:rPr lang="pt-BR" sz="1600" dirty="0">
                <a:latin typeface="ClanOT-ExtdNews" pitchFamily="50" charset="0"/>
              </a:rPr>
              <a:t> </a:t>
            </a:r>
            <a:r>
              <a:rPr lang="pt-BR" sz="1600" dirty="0" err="1" smtClean="0">
                <a:latin typeface="ClanOT-ExtdNews" pitchFamily="50" charset="0"/>
              </a:rPr>
              <a:t>Fialho’s</a:t>
            </a:r>
            <a:r>
              <a:rPr lang="pt-BR" sz="1600" dirty="0" smtClean="0">
                <a:latin typeface="ClanOT-ExtdNews" pitchFamily="50" charset="0"/>
              </a:rPr>
              <a:t> Street </a:t>
            </a:r>
          </a:p>
          <a:p>
            <a:pPr marL="342900" lvl="0" indent="-342900">
              <a:buFont typeface="+mj-lt"/>
              <a:buAutoNum type="arabicPeriod"/>
            </a:pPr>
            <a:endParaRPr lang="pt-BR" sz="1600" dirty="0">
              <a:latin typeface="ClanOT-ExtdNews" pitchFamily="50" charset="0"/>
            </a:endParaRPr>
          </a:p>
          <a:p>
            <a:pPr marL="342900" lvl="0" indent="-342900">
              <a:buFont typeface="+mj-lt"/>
              <a:buAutoNum type="arabicPeriod"/>
            </a:pPr>
            <a:r>
              <a:rPr lang="pt-BR" sz="1600" dirty="0" err="1" smtClean="0">
                <a:latin typeface="ClanOT-ExtdNews" pitchFamily="50" charset="0"/>
              </a:rPr>
              <a:t>Then</a:t>
            </a:r>
            <a:r>
              <a:rPr lang="pt-BR" sz="1600" dirty="0" smtClean="0">
                <a:latin typeface="ClanOT-ExtdNews" pitchFamily="50" charset="0"/>
              </a:rPr>
              <a:t>, </a:t>
            </a:r>
            <a:r>
              <a:rPr lang="pt-BR" sz="1600" dirty="0" err="1" smtClean="0">
                <a:latin typeface="ClanOT-ExtdNews" pitchFamily="50" charset="0"/>
              </a:rPr>
              <a:t>turn</a:t>
            </a:r>
            <a:r>
              <a:rPr lang="pt-BR" sz="1600" dirty="0" smtClean="0">
                <a:latin typeface="ClanOT-ExtdNews" pitchFamily="50" charset="0"/>
              </a:rPr>
              <a:t> </a:t>
            </a:r>
            <a:r>
              <a:rPr lang="pt-BR" sz="1600" dirty="0" err="1" smtClean="0">
                <a:latin typeface="ClanOT-ExtdNews" pitchFamily="50" charset="0"/>
              </a:rPr>
              <a:t>right</a:t>
            </a:r>
            <a:r>
              <a:rPr lang="pt-BR" sz="1600" dirty="0" smtClean="0">
                <a:latin typeface="ClanOT-ExtdNews" pitchFamily="50" charset="0"/>
              </a:rPr>
              <a:t> </a:t>
            </a:r>
            <a:r>
              <a:rPr lang="pt-BR" sz="1600" dirty="0" err="1" smtClean="0">
                <a:latin typeface="ClanOT-ExtdNews" pitchFamily="50" charset="0"/>
              </a:rPr>
              <a:t>at</a:t>
            </a:r>
            <a:r>
              <a:rPr lang="pt-BR" sz="1600" dirty="0" smtClean="0">
                <a:latin typeface="ClanOT-ExtdNews" pitchFamily="50" charset="0"/>
              </a:rPr>
              <a:t> Santa Cristina Street </a:t>
            </a:r>
            <a:r>
              <a:rPr lang="pt-BR" sz="1600" dirty="0" err="1" smtClean="0">
                <a:latin typeface="ClanOT-ExtdNews" pitchFamily="50" charset="0"/>
              </a:rPr>
              <a:t>and</a:t>
            </a:r>
            <a:r>
              <a:rPr lang="pt-BR" sz="1600" dirty="0" smtClean="0">
                <a:latin typeface="ClanOT-ExtdNews" pitchFamily="50" charset="0"/>
              </a:rPr>
              <a:t> go </a:t>
            </a:r>
            <a:r>
              <a:rPr lang="pt-BR" sz="1600" dirty="0" err="1" smtClean="0">
                <a:latin typeface="ClanOT-ExtdNews" pitchFamily="50" charset="0"/>
              </a:rPr>
              <a:t>up</a:t>
            </a:r>
            <a:r>
              <a:rPr lang="pt-BR" sz="1600" dirty="0" smtClean="0">
                <a:latin typeface="ClanOT-ExtdNews" pitchFamily="50" charset="0"/>
              </a:rPr>
              <a:t> </a:t>
            </a:r>
            <a:r>
              <a:rPr lang="pt-BR" sz="1600" dirty="0" err="1" smtClean="0">
                <a:latin typeface="ClanOT-ExtdNews" pitchFamily="50" charset="0"/>
              </a:rPr>
              <a:t>to</a:t>
            </a:r>
            <a:r>
              <a:rPr lang="pt-BR" sz="1600" dirty="0" smtClean="0">
                <a:latin typeface="ClanOT-ExtdNews" pitchFamily="50" charset="0"/>
              </a:rPr>
              <a:t> Almirante Alexandrino Street</a:t>
            </a:r>
          </a:p>
          <a:p>
            <a:pPr marL="342900" lvl="0" indent="-342900">
              <a:buFont typeface="+mj-lt"/>
              <a:buAutoNum type="arabicPeriod"/>
            </a:pPr>
            <a:endParaRPr lang="pt-BR" sz="1600" dirty="0">
              <a:latin typeface="ClanOT-ExtdNews" pitchFamily="50" charset="0"/>
            </a:endParaRPr>
          </a:p>
          <a:p>
            <a:pPr marL="342900" lvl="0" indent="-342900">
              <a:buFont typeface="+mj-lt"/>
              <a:buAutoNum type="arabicPeriod"/>
            </a:pPr>
            <a:r>
              <a:rPr lang="pt-BR" sz="1600" dirty="0" err="1" smtClean="0">
                <a:latin typeface="ClanOT-ExtdNews" pitchFamily="50" charset="0"/>
              </a:rPr>
              <a:t>Turn</a:t>
            </a:r>
            <a:r>
              <a:rPr lang="pt-BR" sz="1600" dirty="0" smtClean="0">
                <a:latin typeface="ClanOT-ExtdNews" pitchFamily="50" charset="0"/>
              </a:rPr>
              <a:t> </a:t>
            </a:r>
            <a:r>
              <a:rPr lang="pt-BR" sz="1600" dirty="0" err="1" smtClean="0">
                <a:latin typeface="ClanOT-ExtdNews" pitchFamily="50" charset="0"/>
              </a:rPr>
              <a:t>left</a:t>
            </a:r>
            <a:r>
              <a:rPr lang="pt-BR" sz="1600" dirty="0" smtClean="0">
                <a:latin typeface="ClanOT-ExtdNews" pitchFamily="50" charset="0"/>
              </a:rPr>
              <a:t> at</a:t>
            </a:r>
            <a:r>
              <a:rPr lang="pt-BR" sz="1600" dirty="0">
                <a:latin typeface="ClanOT-ExtdNews" pitchFamily="50" charset="0"/>
              </a:rPr>
              <a:t> </a:t>
            </a:r>
            <a:r>
              <a:rPr lang="pt-BR" sz="1600" dirty="0" smtClean="0">
                <a:latin typeface="ClanOT-ExtdNews" pitchFamily="50" charset="0"/>
              </a:rPr>
              <a:t>Almirante Alexandrino Street</a:t>
            </a:r>
          </a:p>
          <a:p>
            <a:pPr marL="342900" lvl="0" indent="-342900">
              <a:buFont typeface="+mj-lt"/>
              <a:buAutoNum type="arabicPeriod"/>
            </a:pPr>
            <a:endParaRPr lang="pt-BR" sz="1600" dirty="0">
              <a:latin typeface="ClanOT-ExtdNews" pitchFamily="50" charset="0"/>
            </a:endParaRPr>
          </a:p>
          <a:p>
            <a:pPr marL="342900" lvl="0" indent="-342900">
              <a:buFont typeface="+mj-lt"/>
              <a:buAutoNum type="arabicPeriod"/>
            </a:pPr>
            <a:r>
              <a:rPr lang="pt-BR" sz="1600" dirty="0" smtClean="0">
                <a:latin typeface="ClanOT-ExtdNews" pitchFamily="50" charset="0"/>
              </a:rPr>
              <a:t>At </a:t>
            </a:r>
            <a:r>
              <a:rPr lang="pt-BR" sz="1600" dirty="0">
                <a:latin typeface="ClanOT-ExtdNews" pitchFamily="50" charset="0"/>
              </a:rPr>
              <a:t>Largo dos Guimarães, </a:t>
            </a:r>
            <a:r>
              <a:rPr lang="pt-BR" sz="1600" dirty="0" err="1" smtClean="0">
                <a:latin typeface="ClanOT-ExtdNews" pitchFamily="50" charset="0"/>
              </a:rPr>
              <a:t>turn</a:t>
            </a:r>
            <a:r>
              <a:rPr lang="pt-BR" sz="1600" dirty="0" smtClean="0">
                <a:latin typeface="ClanOT-ExtdNews" pitchFamily="50" charset="0"/>
              </a:rPr>
              <a:t> </a:t>
            </a:r>
            <a:r>
              <a:rPr lang="pt-BR" sz="1600" dirty="0" err="1" smtClean="0">
                <a:latin typeface="ClanOT-ExtdNews" pitchFamily="50" charset="0"/>
              </a:rPr>
              <a:t>left</a:t>
            </a:r>
            <a:r>
              <a:rPr lang="pt-BR" sz="1600" dirty="0" smtClean="0">
                <a:latin typeface="ClanOT-ExtdNews" pitchFamily="50" charset="0"/>
              </a:rPr>
              <a:t> </a:t>
            </a:r>
            <a:r>
              <a:rPr lang="pt-BR" sz="1600" dirty="0" err="1" smtClean="0">
                <a:latin typeface="ClanOT-ExtdNews" pitchFamily="50" charset="0"/>
              </a:rPr>
              <a:t>to</a:t>
            </a:r>
            <a:r>
              <a:rPr lang="pt-BR" sz="1600" dirty="0" smtClean="0">
                <a:latin typeface="ClanOT-ExtdNews" pitchFamily="50" charset="0"/>
              </a:rPr>
              <a:t> </a:t>
            </a:r>
            <a:r>
              <a:rPr lang="pt-BR" sz="1600" dirty="0" err="1" smtClean="0">
                <a:latin typeface="ClanOT-ExtdNews" pitchFamily="50" charset="0"/>
              </a:rPr>
              <a:t>stay</a:t>
            </a:r>
            <a:r>
              <a:rPr lang="pt-BR" sz="1600" dirty="0" smtClean="0">
                <a:latin typeface="ClanOT-ExtdNews" pitchFamily="50" charset="0"/>
              </a:rPr>
              <a:t> </a:t>
            </a:r>
            <a:r>
              <a:rPr lang="pt-BR" sz="1600" dirty="0" err="1" smtClean="0">
                <a:latin typeface="ClanOT-ExtdNews" pitchFamily="50" charset="0"/>
              </a:rPr>
              <a:t>on</a:t>
            </a:r>
            <a:r>
              <a:rPr lang="pt-BR" sz="1600" dirty="0" smtClean="0">
                <a:latin typeface="ClanOT-ExtdNews" pitchFamily="50" charset="0"/>
              </a:rPr>
              <a:t> Almirante Alexandrino Street</a:t>
            </a:r>
          </a:p>
          <a:p>
            <a:pPr marL="342900" lvl="0" indent="-342900">
              <a:buFont typeface="+mj-lt"/>
              <a:buAutoNum type="arabicPeriod"/>
            </a:pPr>
            <a:endParaRPr lang="pt-BR" sz="1600" dirty="0">
              <a:latin typeface="ClanOT-ExtdNews" pitchFamily="50" charset="0"/>
            </a:endParaRPr>
          </a:p>
          <a:p>
            <a:pPr marL="342900" lvl="0" indent="-342900">
              <a:buFont typeface="+mj-lt"/>
              <a:buAutoNum type="arabicPeriod"/>
            </a:pPr>
            <a:r>
              <a:rPr lang="pt-BR" sz="1600" dirty="0" smtClean="0">
                <a:latin typeface="ClanOT-ExtdNews" pitchFamily="50" charset="0"/>
              </a:rPr>
              <a:t>The </a:t>
            </a:r>
            <a:r>
              <a:rPr lang="pt-BR" sz="1600" dirty="0">
                <a:latin typeface="ClanOT-ExtdNews" pitchFamily="50" charset="0"/>
              </a:rPr>
              <a:t>Hotel Santa Teresa Rio </a:t>
            </a:r>
            <a:r>
              <a:rPr lang="pt-BR" sz="1600" dirty="0" err="1">
                <a:latin typeface="ClanOT-ExtdNews" pitchFamily="50" charset="0"/>
              </a:rPr>
              <a:t>MGallery</a:t>
            </a:r>
            <a:r>
              <a:rPr lang="pt-BR" sz="1600" dirty="0">
                <a:latin typeface="ClanOT-ExtdNews" pitchFamily="50" charset="0"/>
              </a:rPr>
              <a:t> by Sofitel </a:t>
            </a:r>
            <a:r>
              <a:rPr lang="pt-BR" sz="1600" dirty="0" err="1" smtClean="0">
                <a:latin typeface="ClanOT-ExtdNews" pitchFamily="50" charset="0"/>
              </a:rPr>
              <a:t>will</a:t>
            </a:r>
            <a:r>
              <a:rPr lang="pt-BR" sz="1600" dirty="0" smtClean="0">
                <a:latin typeface="ClanOT-ExtdNews" pitchFamily="50" charset="0"/>
              </a:rPr>
              <a:t> </a:t>
            </a:r>
            <a:r>
              <a:rPr lang="pt-BR" sz="1600" dirty="0" err="1" smtClean="0">
                <a:latin typeface="ClanOT-ExtdNews" pitchFamily="50" charset="0"/>
              </a:rPr>
              <a:t>be</a:t>
            </a:r>
            <a:r>
              <a:rPr lang="pt-BR" sz="1600" dirty="0" smtClean="0">
                <a:latin typeface="ClanOT-ExtdNews" pitchFamily="50" charset="0"/>
              </a:rPr>
              <a:t> </a:t>
            </a:r>
            <a:r>
              <a:rPr lang="pt-BR" sz="1600" dirty="0" err="1" smtClean="0">
                <a:latin typeface="ClanOT-ExtdNews" pitchFamily="50" charset="0"/>
              </a:rPr>
              <a:t>on</a:t>
            </a:r>
            <a:r>
              <a:rPr lang="pt-BR" sz="1600" dirty="0" smtClean="0">
                <a:latin typeface="ClanOT-ExtdNews" pitchFamily="50" charset="0"/>
              </a:rPr>
              <a:t> </a:t>
            </a:r>
            <a:r>
              <a:rPr lang="pt-BR" sz="1600" dirty="0" err="1" smtClean="0">
                <a:latin typeface="ClanOT-ExtdNews" pitchFamily="50" charset="0"/>
              </a:rPr>
              <a:t>the</a:t>
            </a:r>
            <a:r>
              <a:rPr lang="pt-BR" sz="1600" dirty="0" smtClean="0">
                <a:latin typeface="ClanOT-ExtdNews" pitchFamily="50" charset="0"/>
              </a:rPr>
              <a:t> </a:t>
            </a:r>
            <a:r>
              <a:rPr lang="pt-BR" sz="1600" dirty="0" err="1" smtClean="0">
                <a:latin typeface="ClanOT-ExtdNews" pitchFamily="50" charset="0"/>
              </a:rPr>
              <a:t>right</a:t>
            </a:r>
            <a:r>
              <a:rPr lang="pt-BR" sz="1600" dirty="0" smtClean="0">
                <a:latin typeface="ClanOT-ExtdNews" pitchFamily="50" charset="0"/>
              </a:rPr>
              <a:t> </a:t>
            </a:r>
            <a:endParaRPr lang="pt-BR" sz="1600" dirty="0">
              <a:latin typeface="ClanOT-ExtdNews" pitchFamily="50" charset="0"/>
            </a:endParaRPr>
          </a:p>
          <a:p>
            <a:pPr algn="just">
              <a:lnSpc>
                <a:spcPct val="150000"/>
              </a:lnSpc>
            </a:pPr>
            <a:endParaRPr lang="pt-BR" sz="1600" dirty="0">
              <a:latin typeface="ClanOT-ExtdNews" pitchFamily="50" charset="0"/>
            </a:endParaRPr>
          </a:p>
        </p:txBody>
      </p:sp>
      <p:sp>
        <p:nvSpPr>
          <p:cNvPr id="2" name="Rectangle 1"/>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132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62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en-GB" sz="3200" dirty="0">
                <a:solidFill>
                  <a:srgbClr val="997300"/>
                </a:solidFill>
                <a:latin typeface="ClanOT-ExtdNews" pitchFamily="50" charset="0"/>
              </a:rPr>
              <a:t>H</a:t>
            </a:r>
            <a:r>
              <a:rPr lang="en-GB" sz="3200" dirty="0" smtClean="0">
                <a:solidFill>
                  <a:srgbClr val="997300"/>
                </a:solidFill>
                <a:latin typeface="ClanOT-ExtdNews" pitchFamily="50" charset="0"/>
              </a:rPr>
              <a:t>istory of the neighbourhood</a:t>
            </a:r>
            <a:endParaRPr lang="en-GB" sz="3200" dirty="0">
              <a:solidFill>
                <a:srgbClr val="997300"/>
              </a:solidFill>
              <a:latin typeface="ClanOT-ExtdNews" pitchFamily="50" charset="0"/>
            </a:endParaRPr>
          </a:p>
        </p:txBody>
      </p:sp>
      <p:sp>
        <p:nvSpPr>
          <p:cNvPr id="7" name="Retângulo 6"/>
          <p:cNvSpPr/>
          <p:nvPr/>
        </p:nvSpPr>
        <p:spPr>
          <a:xfrm>
            <a:off x="1408026" y="1769679"/>
            <a:ext cx="9185893" cy="3375476"/>
          </a:xfrm>
          <a:prstGeom prst="rect">
            <a:avLst/>
          </a:prstGeom>
        </p:spPr>
        <p:txBody>
          <a:bodyPr wrap="square">
            <a:spAutoFit/>
          </a:bodyPr>
          <a:lstStyle/>
          <a:p>
            <a:pPr algn="just">
              <a:lnSpc>
                <a:spcPct val="150000"/>
              </a:lnSpc>
            </a:pPr>
            <a:r>
              <a:rPr lang="en-GB" sz="1600" dirty="0">
                <a:latin typeface="ClanOT-ExtdNews" pitchFamily="50" charset="0"/>
              </a:rPr>
              <a:t>One of the first districts of the city of Rio de Janeiro, Santa Teresa emerged from the convent of the same name, in the eighteenth century. Populated by the upper class of the time, the neighbourhood was one of the first expansions of the city beyond the central nucleus, occupied mainly by the Portuguese.</a:t>
            </a:r>
          </a:p>
          <a:p>
            <a:pPr algn="just">
              <a:lnSpc>
                <a:spcPct val="150000"/>
              </a:lnSpc>
            </a:pPr>
            <a:endParaRPr lang="en-GB" sz="1600" dirty="0">
              <a:latin typeface="ClanOT-ExtdNews" pitchFamily="50" charset="0"/>
            </a:endParaRPr>
          </a:p>
          <a:p>
            <a:pPr algn="just">
              <a:lnSpc>
                <a:spcPct val="150000"/>
              </a:lnSpc>
            </a:pPr>
            <a:r>
              <a:rPr lang="en-GB" sz="1600" dirty="0">
                <a:latin typeface="ClanOT-ExtdNews" pitchFamily="50" charset="0"/>
              </a:rPr>
              <a:t>Located in the heart of the Marvellous City, the neighbourhood is one of the most bucolic and also bohemian of Rio de Janeiro. Known as the Carioca Montmartre, in allusion to the charming Parisian district, Santa Teresa is a meeting point for tourists and locals who delight in strolling along its narrow alleyways, amid historic houses, restaurants and cafes, small handicraft shops and ateliers of independent artists.</a:t>
            </a:r>
          </a:p>
        </p:txBody>
      </p:sp>
    </p:spTree>
    <p:extLst>
      <p:ext uri="{BB962C8B-B14F-4D97-AF65-F5344CB8AC3E}">
        <p14:creationId xmlns:p14="http://schemas.microsoft.com/office/powerpoint/2010/main" val="369313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2" cstate="print">
            <a:extLst>
              <a:ext uri="{28A0092B-C50C-407E-A947-70E740481C1C}">
                <a14:useLocalDpi xmlns:a14="http://schemas.microsoft.com/office/drawing/2010/main" val="0"/>
              </a:ext>
            </a:extLst>
          </a:blip>
          <a:srcRect l="1" t="8966" r="66" b="7293"/>
          <a:stretch/>
        </p:blipFill>
        <p:spPr>
          <a:xfrm>
            <a:off x="0" y="0"/>
            <a:ext cx="12260687" cy="6858000"/>
          </a:xfrm>
          <a:prstGeom prst="rect">
            <a:avLst/>
          </a:prstGeom>
        </p:spPr>
      </p:pic>
      <p:sp>
        <p:nvSpPr>
          <p:cNvPr id="3" name="Retângulo 2"/>
          <p:cNvSpPr/>
          <p:nvPr/>
        </p:nvSpPr>
        <p:spPr>
          <a:xfrm>
            <a:off x="3615270" y="1764319"/>
            <a:ext cx="4700789" cy="1815203"/>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 name="CaixaDeTexto 4"/>
          <p:cNvSpPr txBox="1"/>
          <p:nvPr/>
        </p:nvSpPr>
        <p:spPr>
          <a:xfrm>
            <a:off x="4358551" y="2312382"/>
            <a:ext cx="3214226" cy="646331"/>
          </a:xfrm>
          <a:prstGeom prst="rect">
            <a:avLst/>
          </a:prstGeom>
          <a:noFill/>
        </p:spPr>
        <p:txBody>
          <a:bodyPr wrap="square" rtlCol="0">
            <a:spAutoFit/>
          </a:bodyPr>
          <a:lstStyle/>
          <a:p>
            <a:pPr algn="ctr"/>
            <a:r>
              <a:rPr lang="en-GB" sz="3600" b="1" dirty="0" smtClean="0">
                <a:solidFill>
                  <a:srgbClr val="997300"/>
                </a:solidFill>
                <a:latin typeface="ClanOT-ExtdNews" pitchFamily="50" charset="0"/>
              </a:rPr>
              <a:t>Surroundings</a:t>
            </a:r>
            <a:endParaRPr lang="en-GB" sz="3600" b="1" dirty="0">
              <a:solidFill>
                <a:srgbClr val="997300"/>
              </a:solidFill>
              <a:latin typeface="ClanOT-ExtdNews" pitchFamily="50" charset="0"/>
            </a:endParaRPr>
          </a:p>
        </p:txBody>
      </p:sp>
    </p:spTree>
    <p:extLst>
      <p:ext uri="{BB962C8B-B14F-4D97-AF65-F5344CB8AC3E}">
        <p14:creationId xmlns:p14="http://schemas.microsoft.com/office/powerpoint/2010/main" val="770808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408026" y="1769679"/>
            <a:ext cx="9346410" cy="1200329"/>
          </a:xfrm>
          <a:prstGeom prst="rect">
            <a:avLst/>
          </a:prstGeom>
        </p:spPr>
        <p:txBody>
          <a:bodyPr wrap="square">
            <a:spAutoFit/>
          </a:bodyPr>
          <a:lstStyle/>
          <a:p>
            <a:pPr algn="just">
              <a:lnSpc>
                <a:spcPct val="150000"/>
              </a:lnSpc>
            </a:pPr>
            <a:r>
              <a:rPr lang="en-US" sz="1600" dirty="0">
                <a:latin typeface="ClanOT-ExtdNews" pitchFamily="50" charset="0"/>
              </a:rPr>
              <a:t>With easy access to downtown Rio de Janeiro, important tourist sights and just a few minutes away from Santos Dumont Airport, Santa Teresa district is the best option for those who want to know a Rio de Janeiro that goes far beyond </a:t>
            </a:r>
            <a:r>
              <a:rPr lang="en-US" sz="1600" dirty="0" err="1">
                <a:latin typeface="ClanOT-ExtdNews" pitchFamily="50" charset="0"/>
              </a:rPr>
              <a:t>caipirinhas</a:t>
            </a:r>
            <a:r>
              <a:rPr lang="en-US" sz="1600" dirty="0">
                <a:latin typeface="ClanOT-ExtdNews" pitchFamily="50" charset="0"/>
              </a:rPr>
              <a:t> and crowded beaches. Santa Teresa has quick access to places such as:</a:t>
            </a:r>
            <a:endParaRPr lang="en-GB" sz="1600" dirty="0">
              <a:latin typeface="ClanOT-ExtdNews" pitchFamily="50" charset="0"/>
            </a:endParaRPr>
          </a:p>
        </p:txBody>
      </p:sp>
      <p:sp>
        <p:nvSpPr>
          <p:cNvPr id="5" name="CaixaDeTexto 4"/>
          <p:cNvSpPr txBox="1"/>
          <p:nvPr/>
        </p:nvSpPr>
        <p:spPr>
          <a:xfrm>
            <a:off x="630429" y="873923"/>
            <a:ext cx="7776594" cy="584775"/>
          </a:xfrm>
          <a:prstGeom prst="rect">
            <a:avLst/>
          </a:prstGeom>
          <a:noFill/>
        </p:spPr>
        <p:txBody>
          <a:bodyPr wrap="square" rtlCol="0">
            <a:spAutoFit/>
          </a:bodyPr>
          <a:lstStyle/>
          <a:p>
            <a:r>
              <a:rPr lang="en-GB" sz="3200" dirty="0" smtClean="0">
                <a:solidFill>
                  <a:srgbClr val="997300"/>
                </a:solidFill>
                <a:latin typeface="ClanOT-ExtdNews" pitchFamily="50" charset="0"/>
              </a:rPr>
              <a:t>Surroundings</a:t>
            </a:r>
            <a:endParaRPr lang="en-GB" sz="3200" dirty="0">
              <a:solidFill>
                <a:srgbClr val="997300"/>
              </a:solidFill>
              <a:latin typeface="ClanOT-ExtdNews" pitchFamily="50" charset="0"/>
            </a:endParaRPr>
          </a:p>
        </p:txBody>
      </p:sp>
      <p:sp>
        <p:nvSpPr>
          <p:cNvPr id="6" name="Retângulo 5"/>
          <p:cNvSpPr/>
          <p:nvPr/>
        </p:nvSpPr>
        <p:spPr>
          <a:xfrm>
            <a:off x="6680688" y="2970008"/>
            <a:ext cx="4421861" cy="3785652"/>
          </a:xfrm>
          <a:prstGeom prst="rect">
            <a:avLst/>
          </a:prstGeom>
        </p:spPr>
        <p:txBody>
          <a:bodyPr wrap="square">
            <a:spAutoFit/>
          </a:bodyPr>
          <a:lstStyle/>
          <a:p>
            <a:pPr algn="just">
              <a:lnSpc>
                <a:spcPct val="150000"/>
              </a:lnSpc>
            </a:pPr>
            <a:endParaRPr lang="en-GB" sz="1600" dirty="0" smtClean="0">
              <a:latin typeface="ClanOT-ExtdNews" pitchFamily="50" charset="0"/>
            </a:endParaRP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Porto </a:t>
            </a:r>
            <a:r>
              <a:rPr lang="en-GB" sz="1600" b="1" dirty="0" err="1" smtClean="0">
                <a:solidFill>
                  <a:srgbClr val="997300"/>
                </a:solidFill>
                <a:latin typeface="ClanOT-ExtdNews" pitchFamily="50" charset="0"/>
              </a:rPr>
              <a:t>Maravilha</a:t>
            </a:r>
            <a:r>
              <a:rPr lang="en-GB" sz="1600" b="1" dirty="0" smtClean="0">
                <a:solidFill>
                  <a:srgbClr val="997300"/>
                </a:solidFill>
                <a:latin typeface="ClanOT-ExtdNews" pitchFamily="50" charset="0"/>
              </a:rPr>
              <a:t> </a:t>
            </a:r>
            <a:r>
              <a:rPr lang="en-GB" sz="1600" dirty="0" smtClean="0">
                <a:latin typeface="ClanOT-ExtdNews" pitchFamily="50" charset="0"/>
              </a:rPr>
              <a:t>– 6,5 km </a:t>
            </a:r>
            <a:endParaRPr lang="en-GB" sz="1600" b="1" dirty="0" smtClean="0">
              <a:solidFill>
                <a:srgbClr val="997300"/>
              </a:solidFill>
              <a:latin typeface="ClanOT-ExtdNews" pitchFamily="50" charset="0"/>
            </a:endParaRP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Modern Art Museum </a:t>
            </a:r>
            <a:r>
              <a:rPr lang="en-GB" sz="1600" dirty="0" smtClean="0">
                <a:latin typeface="ClanOT-ExtdNews" pitchFamily="50" charset="0"/>
              </a:rPr>
              <a:t>– 3,3 km </a:t>
            </a: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Museum of Tomorrow</a:t>
            </a:r>
            <a:r>
              <a:rPr lang="en-GB" sz="1600" dirty="0" smtClean="0">
                <a:latin typeface="ClanOT-ExtdNews" pitchFamily="50" charset="0"/>
              </a:rPr>
              <a:t> – 5,8 km </a:t>
            </a:r>
            <a:endParaRPr lang="en-GB" sz="1600" b="1" dirty="0" smtClean="0">
              <a:solidFill>
                <a:srgbClr val="997300"/>
              </a:solidFill>
              <a:latin typeface="ClanOT-ExtdNews" pitchFamily="50" charset="0"/>
            </a:endParaRP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National Historical Museum </a:t>
            </a:r>
            <a:r>
              <a:rPr lang="en-GB" sz="1600" dirty="0" smtClean="0">
                <a:latin typeface="ClanOT-ExtdNews" pitchFamily="50" charset="0"/>
              </a:rPr>
              <a:t>– 3,3 km</a:t>
            </a: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National Museum of Fine Arts</a:t>
            </a:r>
            <a:r>
              <a:rPr lang="en-GB" sz="1600" b="1" dirty="0" smtClean="0">
                <a:latin typeface="ClanOT-ExtdNews" pitchFamily="50" charset="0"/>
              </a:rPr>
              <a:t> </a:t>
            </a:r>
            <a:r>
              <a:rPr lang="en-GB" sz="1600" dirty="0" smtClean="0">
                <a:latin typeface="ClanOT-ExtdNews" pitchFamily="50" charset="0"/>
              </a:rPr>
              <a:t>– 2,6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Chácara</a:t>
            </a:r>
            <a:r>
              <a:rPr lang="en-GB" sz="1600" b="1" dirty="0" smtClean="0">
                <a:solidFill>
                  <a:srgbClr val="997300"/>
                </a:solidFill>
                <a:latin typeface="ClanOT-ExtdNews" pitchFamily="50" charset="0"/>
              </a:rPr>
              <a:t> do </a:t>
            </a:r>
            <a:r>
              <a:rPr lang="en-GB" sz="1600" b="1" dirty="0" err="1" smtClean="0">
                <a:solidFill>
                  <a:srgbClr val="997300"/>
                </a:solidFill>
                <a:latin typeface="ClanOT-ExtdNews" pitchFamily="50" charset="0"/>
              </a:rPr>
              <a:t>Céu</a:t>
            </a:r>
            <a:r>
              <a:rPr lang="en-GB" sz="1600" b="1" dirty="0" smtClean="0">
                <a:solidFill>
                  <a:srgbClr val="997300"/>
                </a:solidFill>
                <a:latin typeface="ClanOT-ExtdNews" pitchFamily="50" charset="0"/>
              </a:rPr>
              <a:t> Museum </a:t>
            </a:r>
            <a:r>
              <a:rPr lang="en-GB" sz="1600" dirty="0" smtClean="0">
                <a:latin typeface="ClanOT-ExtdNews" pitchFamily="50" charset="0"/>
              </a:rPr>
              <a:t>– 1,2 km</a:t>
            </a: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Bank of Brazil Culture Centre </a:t>
            </a:r>
            <a:r>
              <a:rPr lang="en-GB" sz="1600" dirty="0" smtClean="0">
                <a:latin typeface="ClanOT-ExtdNews" pitchFamily="50" charset="0"/>
              </a:rPr>
              <a:t>– 3,7 km</a:t>
            </a: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Marina da </a:t>
            </a:r>
            <a:r>
              <a:rPr lang="en-GB" sz="1600" b="1" dirty="0" err="1" smtClean="0">
                <a:solidFill>
                  <a:srgbClr val="997300"/>
                </a:solidFill>
                <a:latin typeface="ClanOT-ExtdNews" pitchFamily="50" charset="0"/>
              </a:rPr>
              <a:t>Glória</a:t>
            </a:r>
            <a:r>
              <a:rPr lang="en-GB" sz="1600" b="1" dirty="0" smtClean="0">
                <a:solidFill>
                  <a:srgbClr val="997300"/>
                </a:solidFill>
                <a:latin typeface="ClanOT-ExtdNews" pitchFamily="50" charset="0"/>
              </a:rPr>
              <a:t> </a:t>
            </a:r>
            <a:r>
              <a:rPr lang="en-GB" sz="1600" dirty="0" smtClean="0">
                <a:latin typeface="ClanOT-ExtdNews" pitchFamily="50" charset="0"/>
              </a:rPr>
              <a:t>– 6 </a:t>
            </a:r>
            <a:r>
              <a:rPr lang="en-GB" sz="1600" dirty="0" smtClean="0">
                <a:latin typeface="ClanOT-ExtdNews" pitchFamily="50" charset="0"/>
              </a:rPr>
              <a:t>km</a:t>
            </a:r>
          </a:p>
          <a:p>
            <a:pPr algn="just">
              <a:lnSpc>
                <a:spcPct val="150000"/>
              </a:lnSpc>
            </a:pPr>
            <a:endParaRPr lang="en-GB" sz="1600" dirty="0">
              <a:latin typeface="ClanOT-ExtdNews" pitchFamily="50" charset="0"/>
            </a:endParaRPr>
          </a:p>
        </p:txBody>
      </p:sp>
      <p:sp>
        <p:nvSpPr>
          <p:cNvPr id="7" name="Retângulo 6"/>
          <p:cNvSpPr/>
          <p:nvPr/>
        </p:nvSpPr>
        <p:spPr>
          <a:xfrm>
            <a:off x="1671289" y="2970008"/>
            <a:ext cx="4746137" cy="3785652"/>
          </a:xfrm>
          <a:prstGeom prst="rect">
            <a:avLst/>
          </a:prstGeom>
        </p:spPr>
        <p:txBody>
          <a:bodyPr wrap="square">
            <a:spAutoFit/>
          </a:bodyPr>
          <a:lstStyle/>
          <a:p>
            <a:pPr algn="just">
              <a:lnSpc>
                <a:spcPct val="150000"/>
              </a:lnSpc>
            </a:pPr>
            <a:endParaRPr lang="en-GB" sz="1600" dirty="0" smtClean="0">
              <a:latin typeface="ClanOT-ExtdNews" pitchFamily="50" charset="0"/>
            </a:endParaRP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Christ the Redeemer </a:t>
            </a:r>
            <a:r>
              <a:rPr lang="en-GB" sz="1600" dirty="0" smtClean="0">
                <a:latin typeface="ClanOT-ExtdNews" pitchFamily="50" charset="0"/>
              </a:rPr>
              <a:t>– 5,6 km </a:t>
            </a:r>
          </a:p>
          <a:p>
            <a:pPr marL="285750" indent="-285750" algn="just">
              <a:lnSpc>
                <a:spcPct val="150000"/>
              </a:lnSpc>
              <a:buFont typeface="Arial" panose="020B0604020202020204" pitchFamily="34" charset="0"/>
              <a:buChar char="•"/>
            </a:pPr>
            <a:r>
              <a:rPr lang="en-GB" sz="1600" b="1" dirty="0" smtClean="0">
                <a:solidFill>
                  <a:srgbClr val="997300"/>
                </a:solidFill>
                <a:latin typeface="ClanOT-ExtdNews" pitchFamily="50" charset="0"/>
              </a:rPr>
              <a:t>Sugarloaf </a:t>
            </a:r>
            <a:r>
              <a:rPr lang="en-GB" sz="1600" dirty="0" smtClean="0">
                <a:latin typeface="ClanOT-ExtdNews" pitchFamily="50" charset="0"/>
              </a:rPr>
              <a:t>– 9,8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Lapa</a:t>
            </a:r>
            <a:r>
              <a:rPr lang="en-GB" sz="1600" b="1" dirty="0" smtClean="0">
                <a:latin typeface="ClanOT-ExtdNews" pitchFamily="50" charset="0"/>
              </a:rPr>
              <a:t> </a:t>
            </a:r>
            <a:r>
              <a:rPr lang="en-GB" sz="1600" dirty="0" smtClean="0">
                <a:latin typeface="ClanOT-ExtdNews" pitchFamily="50" charset="0"/>
              </a:rPr>
              <a:t>– 2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Selarón</a:t>
            </a:r>
            <a:r>
              <a:rPr lang="en-GB" sz="1600" b="1" dirty="0" smtClean="0">
                <a:solidFill>
                  <a:srgbClr val="997300"/>
                </a:solidFill>
                <a:latin typeface="ClanOT-ExtdNews" pitchFamily="50" charset="0"/>
              </a:rPr>
              <a:t> Steps </a:t>
            </a:r>
            <a:r>
              <a:rPr lang="en-GB" sz="1600" dirty="0" smtClean="0">
                <a:latin typeface="ClanOT-ExtdNews" pitchFamily="50" charset="0"/>
              </a:rPr>
              <a:t>– 1,2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Parque</a:t>
            </a:r>
            <a:r>
              <a:rPr lang="en-GB" sz="1600" b="1" dirty="0" smtClean="0">
                <a:solidFill>
                  <a:srgbClr val="997300"/>
                </a:solidFill>
                <a:latin typeface="ClanOT-ExtdNews" pitchFamily="50" charset="0"/>
              </a:rPr>
              <a:t> das </a:t>
            </a:r>
            <a:r>
              <a:rPr lang="en-GB" sz="1600" b="1" dirty="0" err="1" smtClean="0">
                <a:solidFill>
                  <a:srgbClr val="997300"/>
                </a:solidFill>
                <a:latin typeface="ClanOT-ExtdNews" pitchFamily="50" charset="0"/>
              </a:rPr>
              <a:t>Ruínas</a:t>
            </a:r>
            <a:r>
              <a:rPr lang="en-GB" sz="1600" b="1" dirty="0" smtClean="0">
                <a:solidFill>
                  <a:srgbClr val="997300"/>
                </a:solidFill>
                <a:latin typeface="ClanOT-ExtdNews" pitchFamily="50" charset="0"/>
              </a:rPr>
              <a:t> </a:t>
            </a:r>
            <a:r>
              <a:rPr lang="en-GB" sz="1600" dirty="0" smtClean="0">
                <a:latin typeface="ClanOT-ExtdNews" pitchFamily="50" charset="0"/>
              </a:rPr>
              <a:t>– 1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Theatro</a:t>
            </a:r>
            <a:r>
              <a:rPr lang="en-GB" sz="1600" b="1" dirty="0" smtClean="0">
                <a:solidFill>
                  <a:srgbClr val="997300"/>
                </a:solidFill>
                <a:latin typeface="ClanOT-ExtdNews" pitchFamily="50" charset="0"/>
              </a:rPr>
              <a:t> Municipal (Rio Opera’s House) </a:t>
            </a:r>
            <a:r>
              <a:rPr lang="en-GB" sz="1600" dirty="0" smtClean="0">
                <a:latin typeface="ClanOT-ExtdNews" pitchFamily="50" charset="0"/>
              </a:rPr>
              <a:t>– 2,7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Flamengo</a:t>
            </a:r>
            <a:r>
              <a:rPr lang="en-GB" sz="1600" b="1" dirty="0" smtClean="0">
                <a:solidFill>
                  <a:srgbClr val="997300"/>
                </a:solidFill>
                <a:latin typeface="ClanOT-ExtdNews" pitchFamily="50" charset="0"/>
              </a:rPr>
              <a:t> Park </a:t>
            </a:r>
            <a:r>
              <a:rPr lang="en-GB" sz="1600" dirty="0" smtClean="0">
                <a:latin typeface="ClanOT-ExtdNews" pitchFamily="50" charset="0"/>
              </a:rPr>
              <a:t>– 2 km</a:t>
            </a:r>
          </a:p>
          <a:p>
            <a:pPr marL="285750" indent="-285750" algn="just">
              <a:lnSpc>
                <a:spcPct val="150000"/>
              </a:lnSpc>
              <a:buFont typeface="Arial" panose="020B0604020202020204" pitchFamily="34" charset="0"/>
              <a:buChar char="•"/>
            </a:pPr>
            <a:r>
              <a:rPr lang="en-GB" sz="1600" b="1" dirty="0" err="1" smtClean="0">
                <a:solidFill>
                  <a:srgbClr val="997300"/>
                </a:solidFill>
                <a:latin typeface="ClanOT-ExtdNews" pitchFamily="50" charset="0"/>
              </a:rPr>
              <a:t>Sambódromo</a:t>
            </a:r>
            <a:r>
              <a:rPr lang="en-GB" sz="1600" dirty="0" smtClean="0">
                <a:latin typeface="ClanOT-ExtdNews" pitchFamily="50" charset="0"/>
              </a:rPr>
              <a:t> – 2,4 km</a:t>
            </a:r>
          </a:p>
          <a:p>
            <a:pPr algn="just">
              <a:lnSpc>
                <a:spcPct val="150000"/>
              </a:lnSpc>
            </a:pPr>
            <a:endParaRPr lang="en-GB" sz="1600" dirty="0">
              <a:latin typeface="ClanOT-ExtdNews" pitchFamily="50" charset="0"/>
            </a:endParaRPr>
          </a:p>
        </p:txBody>
      </p:sp>
    </p:spTree>
    <p:extLst>
      <p:ext uri="{BB962C8B-B14F-4D97-AF65-F5344CB8AC3E}">
        <p14:creationId xmlns:p14="http://schemas.microsoft.com/office/powerpoint/2010/main" val="393087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405349" y="354842"/>
            <a:ext cx="4039738" cy="6059606"/>
          </a:xfrm>
        </p:spPr>
      </p:pic>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0997" y="354842"/>
            <a:ext cx="4284720" cy="2856114"/>
          </a:xfrm>
          <a:prstGeom prst="rect">
            <a:avLst/>
          </a:prstGeom>
        </p:spPr>
      </p:pic>
      <p:pic>
        <p:nvPicPr>
          <p:cNvPr id="9" name="Image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0997" y="3558334"/>
            <a:ext cx="4278483" cy="2856114"/>
          </a:xfrm>
          <a:prstGeom prst="rect">
            <a:avLst/>
          </a:prstGeom>
        </p:spPr>
      </p:pic>
    </p:spTree>
    <p:extLst>
      <p:ext uri="{BB962C8B-B14F-4D97-AF65-F5344CB8AC3E}">
        <p14:creationId xmlns:p14="http://schemas.microsoft.com/office/powerpoint/2010/main" val="2626092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6145" y="368490"/>
            <a:ext cx="4039738" cy="6051792"/>
          </a:xfrm>
          <a:prstGeom prst="rect">
            <a:avLst/>
          </a:prstGeom>
        </p:spPr>
      </p:pic>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1451" y="3554252"/>
            <a:ext cx="4293336" cy="2866030"/>
          </a:xfrm>
          <a:prstGeom prst="rect">
            <a:avLst/>
          </a:prstGeom>
        </p:spPr>
      </p:pic>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1451" y="368490"/>
            <a:ext cx="4293336" cy="2866117"/>
          </a:xfrm>
          <a:prstGeom prst="rect">
            <a:avLst/>
          </a:prstGeom>
        </p:spPr>
      </p:pic>
    </p:spTree>
    <p:extLst>
      <p:ext uri="{BB962C8B-B14F-4D97-AF65-F5344CB8AC3E}">
        <p14:creationId xmlns:p14="http://schemas.microsoft.com/office/powerpoint/2010/main" val="16192758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11"/>
          <p:cNvSpPr/>
          <p:nvPr/>
        </p:nvSpPr>
        <p:spPr>
          <a:xfrm>
            <a:off x="1441153" y="1615420"/>
            <a:ext cx="8472629" cy="1200329"/>
          </a:xfrm>
          <a:prstGeom prst="rect">
            <a:avLst/>
          </a:prstGeom>
        </p:spPr>
        <p:txBody>
          <a:bodyPr wrap="square">
            <a:spAutoFit/>
          </a:bodyPr>
          <a:lstStyle/>
          <a:p>
            <a:pPr algn="just">
              <a:lnSpc>
                <a:spcPct val="150000"/>
              </a:lnSpc>
            </a:pPr>
            <a:endParaRPr lang="pt-BR" sz="1600" dirty="0">
              <a:latin typeface="ClanOT-ExtdNews" pitchFamily="50" charset="0"/>
            </a:endParaRPr>
          </a:p>
          <a:p>
            <a:pPr algn="just">
              <a:lnSpc>
                <a:spcPct val="150000"/>
              </a:lnSpc>
            </a:pPr>
            <a:endParaRPr lang="pt-BR" sz="1600" dirty="0">
              <a:latin typeface="ClanOT-ExtdNews" pitchFamily="50" charset="0"/>
            </a:endParaRPr>
          </a:p>
          <a:p>
            <a:pPr algn="just">
              <a:lnSpc>
                <a:spcPct val="150000"/>
              </a:lnSpc>
            </a:pPr>
            <a:endParaRPr lang="pt-BR" sz="1600" dirty="0">
              <a:latin typeface="ClanOT-ExtdNews" pitchFamily="50" charset="0"/>
            </a:endParaRPr>
          </a:p>
        </p:txBody>
      </p:sp>
      <p:pic>
        <p:nvPicPr>
          <p:cNvPr id="6" name="Imagem 5"/>
          <p:cNvPicPr>
            <a:picLocks noChangeAspect="1"/>
          </p:cNvPicPr>
          <p:nvPr/>
        </p:nvPicPr>
        <p:blipFill rotWithShape="1">
          <a:blip r:embed="rId2" cstate="print">
            <a:extLst>
              <a:ext uri="{28A0092B-C50C-407E-A947-70E740481C1C}">
                <a14:useLocalDpi xmlns:a14="http://schemas.microsoft.com/office/drawing/2010/main" val="0"/>
              </a:ext>
            </a:extLst>
          </a:blip>
          <a:srcRect l="212" t="-3164" r="522" b="16262"/>
          <a:stretch/>
        </p:blipFill>
        <p:spPr>
          <a:xfrm>
            <a:off x="0" y="-249519"/>
            <a:ext cx="12196294" cy="7127606"/>
          </a:xfrm>
          <a:prstGeom prst="rect">
            <a:avLst/>
          </a:prstGeom>
        </p:spPr>
      </p:pic>
      <p:sp>
        <p:nvSpPr>
          <p:cNvPr id="9" name="Retângulo 8"/>
          <p:cNvSpPr/>
          <p:nvPr/>
        </p:nvSpPr>
        <p:spPr>
          <a:xfrm>
            <a:off x="3615270" y="1764319"/>
            <a:ext cx="4700789" cy="1815203"/>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 name="CaixaDeTexto 10"/>
          <p:cNvSpPr txBox="1"/>
          <p:nvPr/>
        </p:nvSpPr>
        <p:spPr>
          <a:xfrm>
            <a:off x="4246044" y="2071755"/>
            <a:ext cx="3439240" cy="1754326"/>
          </a:xfrm>
          <a:prstGeom prst="rect">
            <a:avLst/>
          </a:prstGeom>
          <a:noFill/>
        </p:spPr>
        <p:txBody>
          <a:bodyPr wrap="square" rtlCol="0">
            <a:spAutoFit/>
          </a:bodyPr>
          <a:lstStyle/>
          <a:p>
            <a:pPr algn="ctr"/>
            <a:r>
              <a:rPr lang="en-US" sz="3600" b="1" dirty="0" smtClean="0">
                <a:solidFill>
                  <a:srgbClr val="997300"/>
                </a:solidFill>
                <a:latin typeface="ClanOT-ExtdNews" pitchFamily="50" charset="0"/>
              </a:rPr>
              <a:t>Safety</a:t>
            </a:r>
            <a:r>
              <a:rPr lang="pt-BR" sz="3600" b="1" dirty="0" smtClean="0">
                <a:solidFill>
                  <a:srgbClr val="997300"/>
                </a:solidFill>
                <a:latin typeface="ClanOT-ExtdNews" pitchFamily="50" charset="0"/>
              </a:rPr>
              <a:t> in Santa Teresa </a:t>
            </a:r>
          </a:p>
          <a:p>
            <a:pPr algn="ctr"/>
            <a:endParaRPr lang="pt-BR" sz="3600" b="1" dirty="0">
              <a:solidFill>
                <a:srgbClr val="997300"/>
              </a:solidFill>
              <a:latin typeface="ClanOT-ExtdNews" pitchFamily="50" charset="0"/>
            </a:endParaRPr>
          </a:p>
        </p:txBody>
      </p:sp>
    </p:spTree>
    <p:extLst>
      <p:ext uri="{BB962C8B-B14F-4D97-AF65-F5344CB8AC3E}">
        <p14:creationId xmlns:p14="http://schemas.microsoft.com/office/powerpoint/2010/main" val="39782288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pt-BR" sz="3200" dirty="0" err="1" smtClean="0">
                <a:solidFill>
                  <a:srgbClr val="997300"/>
                </a:solidFill>
                <a:latin typeface="ClanOT-ExtdNews" pitchFamily="50" charset="0"/>
              </a:rPr>
              <a:t>Statistics</a:t>
            </a:r>
            <a:r>
              <a:rPr lang="pt-BR" sz="3200" dirty="0" smtClean="0">
                <a:solidFill>
                  <a:srgbClr val="997300"/>
                </a:solidFill>
                <a:latin typeface="ClanOT-ExtdNews" pitchFamily="50" charset="0"/>
              </a:rPr>
              <a:t> data </a:t>
            </a:r>
            <a:endParaRPr lang="pt-BR" sz="3200" dirty="0">
              <a:solidFill>
                <a:srgbClr val="997300"/>
              </a:solidFill>
              <a:latin typeface="ClanOT-ExtdNews" pitchFamily="50" charset="0"/>
            </a:endParaRPr>
          </a:p>
        </p:txBody>
      </p:sp>
      <p:graphicFrame>
        <p:nvGraphicFramePr>
          <p:cNvPr id="10" name="Gráfico 9"/>
          <p:cNvGraphicFramePr>
            <a:graphicFrameLocks/>
          </p:cNvGraphicFramePr>
          <p:nvPr>
            <p:extLst>
              <p:ext uri="{D42A27DB-BD31-4B8C-83A1-F6EECF244321}">
                <p14:modId xmlns:p14="http://schemas.microsoft.com/office/powerpoint/2010/main" val="786044261"/>
              </p:ext>
            </p:extLst>
          </p:nvPr>
        </p:nvGraphicFramePr>
        <p:xfrm>
          <a:off x="2292823" y="1772193"/>
          <a:ext cx="7383439" cy="3889612"/>
        </p:xfrm>
        <a:graphic>
          <a:graphicData uri="http://schemas.openxmlformats.org/drawingml/2006/chart">
            <c:chart xmlns:c="http://schemas.openxmlformats.org/drawingml/2006/chart" xmlns:r="http://schemas.openxmlformats.org/officeDocument/2006/relationships" r:id="rId2"/>
          </a:graphicData>
        </a:graphic>
      </p:graphicFrame>
      <p:sp>
        <p:nvSpPr>
          <p:cNvPr id="6" name="Retângulo 5"/>
          <p:cNvSpPr/>
          <p:nvPr/>
        </p:nvSpPr>
        <p:spPr>
          <a:xfrm>
            <a:off x="2720207" y="5975300"/>
            <a:ext cx="6528670" cy="523220"/>
          </a:xfrm>
          <a:prstGeom prst="rect">
            <a:avLst/>
          </a:prstGeom>
        </p:spPr>
        <p:txBody>
          <a:bodyPr wrap="square">
            <a:spAutoFit/>
          </a:bodyPr>
          <a:lstStyle/>
          <a:p>
            <a:pPr algn="just"/>
            <a:r>
              <a:rPr lang="pt-BR" sz="1400" dirty="0">
                <a:latin typeface="ClanOT-ExtdNews" pitchFamily="50" charset="0"/>
              </a:rPr>
              <a:t>D</a:t>
            </a:r>
            <a:r>
              <a:rPr lang="en-US" altLang="en-US" sz="1400" dirty="0" err="1">
                <a:solidFill>
                  <a:srgbClr val="212121"/>
                </a:solidFill>
                <a:latin typeface="inherit"/>
              </a:rPr>
              <a:t>ata</a:t>
            </a:r>
            <a:r>
              <a:rPr lang="en-US" altLang="en-US" sz="1400" dirty="0">
                <a:solidFill>
                  <a:srgbClr val="212121"/>
                </a:solidFill>
                <a:latin typeface="inherit"/>
              </a:rPr>
              <a:t> for the period </a:t>
            </a:r>
            <a:r>
              <a:rPr lang="en-US" altLang="en-US" sz="1400" dirty="0" smtClean="0">
                <a:solidFill>
                  <a:srgbClr val="212121"/>
                </a:solidFill>
                <a:latin typeface="inherit"/>
              </a:rPr>
              <a:t>of </a:t>
            </a:r>
            <a:r>
              <a:rPr lang="en-US" altLang="en-US" sz="1400" dirty="0">
                <a:solidFill>
                  <a:srgbClr val="212121"/>
                </a:solidFill>
                <a:latin typeface="inherit"/>
              </a:rPr>
              <a:t>February to May 2017 | Includes all types </a:t>
            </a:r>
            <a:r>
              <a:rPr lang="en-US" altLang="en-US" sz="1400">
                <a:solidFill>
                  <a:srgbClr val="212121"/>
                </a:solidFill>
                <a:latin typeface="inherit"/>
              </a:rPr>
              <a:t>of </a:t>
            </a:r>
            <a:r>
              <a:rPr lang="en-US" altLang="en-US" sz="1400" smtClean="0">
                <a:solidFill>
                  <a:srgbClr val="212121"/>
                </a:solidFill>
                <a:latin typeface="inherit"/>
              </a:rPr>
              <a:t>occurrences</a:t>
            </a:r>
          </a:p>
          <a:p>
            <a:pPr algn="just"/>
            <a:r>
              <a:rPr lang="en-US" altLang="en-US" sz="1400" smtClean="0">
                <a:solidFill>
                  <a:srgbClr val="212121"/>
                </a:solidFill>
                <a:latin typeface="inherit"/>
              </a:rPr>
              <a:t>Source</a:t>
            </a:r>
            <a:r>
              <a:rPr lang="en-US" altLang="en-US" sz="1400" dirty="0">
                <a:solidFill>
                  <a:srgbClr val="212121"/>
                </a:solidFill>
                <a:latin typeface="inherit"/>
              </a:rPr>
              <a:t>: Institute of Public Security - ISP</a:t>
            </a:r>
            <a:r>
              <a:rPr lang="en-US" altLang="en-US" sz="1200" dirty="0"/>
              <a:t> </a:t>
            </a:r>
            <a:endParaRPr lang="pt-BR" sz="1400" dirty="0">
              <a:latin typeface="ClanOT-ExtdNews" pitchFamily="50" charset="0"/>
            </a:endParaRPr>
          </a:p>
        </p:txBody>
      </p:sp>
    </p:spTree>
    <p:extLst>
      <p:ext uri="{BB962C8B-B14F-4D97-AF65-F5344CB8AC3E}">
        <p14:creationId xmlns:p14="http://schemas.microsoft.com/office/powerpoint/2010/main" val="2385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30429" y="873923"/>
            <a:ext cx="7776594" cy="584775"/>
          </a:xfrm>
          <a:prstGeom prst="rect">
            <a:avLst/>
          </a:prstGeom>
          <a:noFill/>
        </p:spPr>
        <p:txBody>
          <a:bodyPr wrap="square" rtlCol="0">
            <a:spAutoFit/>
          </a:bodyPr>
          <a:lstStyle/>
          <a:p>
            <a:r>
              <a:rPr lang="en-GB" sz="3200" dirty="0" smtClean="0">
                <a:solidFill>
                  <a:srgbClr val="997300"/>
                </a:solidFill>
                <a:latin typeface="ClanOT-ExtdNews" pitchFamily="50" charset="0"/>
              </a:rPr>
              <a:t>Statistics data </a:t>
            </a:r>
            <a:endParaRPr lang="en-GB" sz="3200" dirty="0">
              <a:solidFill>
                <a:srgbClr val="997300"/>
              </a:solidFill>
              <a:latin typeface="ClanOT-ExtdNews" pitchFamily="50" charset="0"/>
            </a:endParaRPr>
          </a:p>
        </p:txBody>
      </p:sp>
      <p:sp>
        <p:nvSpPr>
          <p:cNvPr id="11" name="Retângulo 10"/>
          <p:cNvSpPr/>
          <p:nvPr/>
        </p:nvSpPr>
        <p:spPr>
          <a:xfrm>
            <a:off x="2720205" y="5975299"/>
            <a:ext cx="6528670" cy="523220"/>
          </a:xfrm>
          <a:prstGeom prst="rect">
            <a:avLst/>
          </a:prstGeom>
        </p:spPr>
        <p:txBody>
          <a:bodyPr wrap="square">
            <a:spAutoFit/>
          </a:bodyPr>
          <a:lstStyle/>
          <a:p>
            <a:pPr algn="just"/>
            <a:r>
              <a:rPr lang="pt-BR" sz="1400" dirty="0" smtClean="0">
                <a:latin typeface="ClanOT-ExtdNews" pitchFamily="50" charset="0"/>
              </a:rPr>
              <a:t>D</a:t>
            </a:r>
            <a:r>
              <a:rPr lang="en-US" altLang="en-US" sz="1400" dirty="0" err="1" smtClean="0">
                <a:solidFill>
                  <a:srgbClr val="212121"/>
                </a:solidFill>
                <a:latin typeface="inherit"/>
              </a:rPr>
              <a:t>ata</a:t>
            </a:r>
            <a:r>
              <a:rPr lang="en-US" altLang="en-US" sz="1400" dirty="0" smtClean="0">
                <a:solidFill>
                  <a:srgbClr val="212121"/>
                </a:solidFill>
                <a:latin typeface="inherit"/>
              </a:rPr>
              <a:t> </a:t>
            </a:r>
            <a:r>
              <a:rPr lang="en-US" altLang="en-US" sz="1400" dirty="0">
                <a:solidFill>
                  <a:srgbClr val="212121"/>
                </a:solidFill>
                <a:latin typeface="inherit"/>
              </a:rPr>
              <a:t>for the period </a:t>
            </a:r>
            <a:r>
              <a:rPr lang="en-US" altLang="en-US" sz="1400" dirty="0" smtClean="0">
                <a:solidFill>
                  <a:srgbClr val="212121"/>
                </a:solidFill>
                <a:latin typeface="inherit"/>
              </a:rPr>
              <a:t>of </a:t>
            </a:r>
            <a:r>
              <a:rPr lang="en-US" altLang="en-US" sz="1400" dirty="0">
                <a:solidFill>
                  <a:srgbClr val="212121"/>
                </a:solidFill>
                <a:latin typeface="inherit"/>
              </a:rPr>
              <a:t>February to May 2017 | Includes all types of </a:t>
            </a:r>
            <a:r>
              <a:rPr lang="en-US" altLang="en-US" sz="1400" dirty="0" smtClean="0">
                <a:solidFill>
                  <a:srgbClr val="212121"/>
                </a:solidFill>
                <a:latin typeface="inherit"/>
              </a:rPr>
              <a:t>occurrences</a:t>
            </a:r>
          </a:p>
          <a:p>
            <a:pPr algn="just"/>
            <a:r>
              <a:rPr lang="en-US" altLang="en-US" sz="1400" dirty="0" smtClean="0">
                <a:solidFill>
                  <a:srgbClr val="212121"/>
                </a:solidFill>
                <a:latin typeface="inherit"/>
              </a:rPr>
              <a:t>Source</a:t>
            </a:r>
            <a:r>
              <a:rPr lang="en-US" altLang="en-US" sz="1400" dirty="0">
                <a:solidFill>
                  <a:srgbClr val="212121"/>
                </a:solidFill>
                <a:latin typeface="inherit"/>
              </a:rPr>
              <a:t>: Institute of Public Security - </a:t>
            </a:r>
            <a:r>
              <a:rPr lang="en-US" altLang="en-US" sz="1400" dirty="0" smtClean="0">
                <a:solidFill>
                  <a:srgbClr val="212121"/>
                </a:solidFill>
                <a:latin typeface="inherit"/>
              </a:rPr>
              <a:t>ISP</a:t>
            </a:r>
            <a:endParaRPr lang="pt-BR" sz="1400" dirty="0" smtClean="0">
              <a:latin typeface="ClanOT-ExtdNews" pitchFamily="50" charset="0"/>
            </a:endParaRPr>
          </a:p>
        </p:txBody>
      </p:sp>
      <p:graphicFrame>
        <p:nvGraphicFramePr>
          <p:cNvPr id="6" name="Gráfico 5"/>
          <p:cNvGraphicFramePr>
            <a:graphicFrameLocks/>
          </p:cNvGraphicFramePr>
          <p:nvPr>
            <p:extLst>
              <p:ext uri="{D42A27DB-BD31-4B8C-83A1-F6EECF244321}">
                <p14:modId xmlns:p14="http://schemas.microsoft.com/office/powerpoint/2010/main" val="2119808488"/>
              </p:ext>
            </p:extLst>
          </p:nvPr>
        </p:nvGraphicFramePr>
        <p:xfrm>
          <a:off x="2129048" y="1909036"/>
          <a:ext cx="7710985" cy="36159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995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TotalTime>
  <Words>683</Words>
  <Application>Microsoft Office PowerPoint</Application>
  <PresentationFormat>Widescreen</PresentationFormat>
  <Paragraphs>75</Paragraphs>
  <Slides>17</Slides>
  <Notes>0</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17</vt:i4>
      </vt:variant>
    </vt:vector>
  </HeadingPairs>
  <TitlesOfParts>
    <vt:vector size="25" baseType="lpstr">
      <vt:lpstr>Adobe Garamond Pro</vt:lpstr>
      <vt:lpstr>Arial</vt:lpstr>
      <vt:lpstr>Calibri</vt:lpstr>
      <vt:lpstr>Calibri Light</vt:lpstr>
      <vt:lpstr>ClanOT-ExtdNews</vt:lpstr>
      <vt:lpstr>Helvetica Light</vt:lpstr>
      <vt:lpstr>inherit</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HOTEL Santa Teresa Rio de Janeiro Mgallery By Sofitel MK</dc:creator>
  <cp:lastModifiedBy>HOTEL Santa Teresa Rio de Janeiro Mgallery By Sofitel MK</cp:lastModifiedBy>
  <cp:revision>55</cp:revision>
  <dcterms:created xsi:type="dcterms:W3CDTF">2017-07-21T14:05:29Z</dcterms:created>
  <dcterms:modified xsi:type="dcterms:W3CDTF">2017-07-27T20:12:26Z</dcterms:modified>
</cp:coreProperties>
</file>