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1" r:id="rId3"/>
    <p:sldId id="257" r:id="rId4"/>
    <p:sldId id="282" r:id="rId5"/>
    <p:sldId id="266" r:id="rId6"/>
    <p:sldId id="269" r:id="rId7"/>
    <p:sldId id="268" r:id="rId8"/>
    <p:sldId id="279" r:id="rId9"/>
    <p:sldId id="280" r:id="rId10"/>
    <p:sldId id="264" r:id="rId11"/>
    <p:sldId id="283" r:id="rId12"/>
    <p:sldId id="271" r:id="rId13"/>
    <p:sldId id="273" r:id="rId14"/>
    <p:sldId id="284" r:id="rId15"/>
    <p:sldId id="287" r:id="rId16"/>
    <p:sldId id="285" r:id="rId17"/>
    <p:sldId id="286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/>
              <a:t>Número</a:t>
            </a:r>
            <a:r>
              <a:rPr lang="en-US" sz="2000" b="1" dirty="0" smtClean="0"/>
              <a:t> de </a:t>
            </a:r>
            <a:r>
              <a:rPr lang="en-US" sz="2000" b="1" dirty="0" err="1" smtClean="0"/>
              <a:t>ocorrências</a:t>
            </a:r>
            <a:endParaRPr lang="en-US" sz="20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Plan1!$C$3</c:f>
              <c:strCache>
                <c:ptCount val="1"/>
                <c:pt idx="0">
                  <c:v>Incidentes (Fev - Maio 2017)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Plan1!$B$4:$B$6</c:f>
              <c:strCache>
                <c:ptCount val="3"/>
                <c:pt idx="0">
                  <c:v>Santa Teresa</c:v>
                </c:pt>
                <c:pt idx="1">
                  <c:v>Copacabana</c:v>
                </c:pt>
                <c:pt idx="2">
                  <c:v>Ipanema e Leblon</c:v>
                </c:pt>
              </c:strCache>
            </c:strRef>
          </c:cat>
          <c:val>
            <c:numRef>
              <c:f>Plan1!$C$4:$C$6</c:f>
              <c:numCache>
                <c:formatCode>General</c:formatCode>
                <c:ptCount val="3"/>
                <c:pt idx="0">
                  <c:v>424</c:v>
                </c:pt>
                <c:pt idx="1">
                  <c:v>2118</c:v>
                </c:pt>
                <c:pt idx="2">
                  <c:v>1404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3040232"/>
        <c:axId val="333039432"/>
        <c:axId val="0"/>
      </c:bar3DChart>
      <c:catAx>
        <c:axId val="333040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3039432"/>
        <c:crosses val="autoZero"/>
        <c:auto val="1"/>
        <c:lblAlgn val="ctr"/>
        <c:lblOffset val="100"/>
        <c:noMultiLvlLbl val="0"/>
      </c:catAx>
      <c:valAx>
        <c:axId val="333039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3040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Média de </a:t>
            </a:r>
            <a:r>
              <a:rPr lang="pt-BR" dirty="0" smtClean="0"/>
              <a:t>ocorrências para </a:t>
            </a:r>
            <a:r>
              <a:rPr lang="pt-BR" dirty="0"/>
              <a:t>cada </a:t>
            </a:r>
            <a:r>
              <a:rPr lang="pt-BR" dirty="0" smtClean="0"/>
              <a:t>100K </a:t>
            </a:r>
            <a:r>
              <a:rPr lang="pt-BR" dirty="0"/>
              <a:t>habitantes</a:t>
            </a:r>
          </a:p>
        </c:rich>
      </c:tx>
      <c:layout>
        <c:manualLayout>
          <c:xMode val="edge"/>
          <c:yMode val="edge"/>
          <c:x val="0.1738731173773519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Plan1!$C$13</c:f>
              <c:strCache>
                <c:ptCount val="1"/>
                <c:pt idx="0">
                  <c:v>Média de incidentes para cada 100k habitantes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Plan1!$B$14:$B$16</c:f>
              <c:strCache>
                <c:ptCount val="3"/>
                <c:pt idx="0">
                  <c:v>Santa Teresa</c:v>
                </c:pt>
                <c:pt idx="1">
                  <c:v>Copacabana</c:v>
                </c:pt>
                <c:pt idx="2">
                  <c:v>Ipanema e Leblon</c:v>
                </c:pt>
              </c:strCache>
            </c:strRef>
          </c:cat>
          <c:val>
            <c:numRef>
              <c:f>Plan1!$C$14:$C$16</c:f>
              <c:numCache>
                <c:formatCode>General</c:formatCode>
                <c:ptCount val="3"/>
                <c:pt idx="0">
                  <c:v>1034</c:v>
                </c:pt>
                <c:pt idx="1">
                  <c:v>1450</c:v>
                </c:pt>
                <c:pt idx="2">
                  <c:v>1581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3682816"/>
        <c:axId val="333634952"/>
        <c:axId val="0"/>
      </c:bar3DChart>
      <c:catAx>
        <c:axId val="333682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3634952"/>
        <c:crosses val="autoZero"/>
        <c:auto val="1"/>
        <c:lblAlgn val="ctr"/>
        <c:lblOffset val="100"/>
        <c:noMultiLvlLbl val="0"/>
      </c:catAx>
      <c:valAx>
        <c:axId val="333634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3682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621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68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4895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Espace réservé pour une image  31"/>
          <p:cNvSpPr>
            <a:spLocks noGrp="1"/>
          </p:cNvSpPr>
          <p:nvPr>
            <p:ph type="pic" sz="quarter" idx="14"/>
          </p:nvPr>
        </p:nvSpPr>
        <p:spPr>
          <a:xfrm>
            <a:off x="590452" y="3119173"/>
            <a:ext cx="11051481" cy="3438047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22" name="Espace réservé de la date 3"/>
          <p:cNvSpPr>
            <a:spLocks noGrp="1"/>
          </p:cNvSpPr>
          <p:nvPr>
            <p:ph type="dt" sz="half" idx="11"/>
          </p:nvPr>
        </p:nvSpPr>
        <p:spPr>
          <a:xfrm>
            <a:off x="10859948" y="293703"/>
            <a:ext cx="781877" cy="157392"/>
          </a:xfrm>
        </p:spPr>
        <p:txBody>
          <a:bodyPr/>
          <a:lstStyle>
            <a:lvl1pPr algn="r">
              <a:defRPr sz="1067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A5BACCEF-C806-C544-8F55-0C5B5C359D31}" type="datetime1">
              <a:rPr lang="fr-FR" smtClean="0"/>
              <a:pPr/>
              <a:t>27/07/2017</a:t>
            </a:fld>
            <a:endParaRPr lang="fr-FR" dirty="0"/>
          </a:p>
        </p:txBody>
      </p:sp>
      <p:sp>
        <p:nvSpPr>
          <p:cNvPr id="24" name="Espace réservé du pied de page 4"/>
          <p:cNvSpPr>
            <a:spLocks noGrp="1"/>
          </p:cNvSpPr>
          <p:nvPr>
            <p:ph type="ftr" sz="quarter" idx="13"/>
          </p:nvPr>
        </p:nvSpPr>
        <p:spPr>
          <a:xfrm>
            <a:off x="591927" y="164206"/>
            <a:ext cx="2630539" cy="286889"/>
          </a:xfrm>
        </p:spPr>
        <p:txBody>
          <a:bodyPr/>
          <a:lstStyle>
            <a:lvl1pPr algn="r">
              <a:defRPr sz="1067" i="0" spc="400">
                <a:solidFill>
                  <a:srgbClr val="BF8745"/>
                </a:solidFill>
                <a:latin typeface="Arial"/>
                <a:cs typeface="Arial"/>
              </a:defRPr>
            </a:lvl1pPr>
          </a:lstStyle>
          <a:p>
            <a:pPr algn="l"/>
            <a:r>
              <a:rPr lang="fr-FR" dirty="0" smtClean="0"/>
              <a:t>PRESENTATION NAME</a:t>
            </a:r>
            <a:endParaRPr lang="fr-FR" dirty="0"/>
          </a:p>
        </p:txBody>
      </p:sp>
      <p:pic>
        <p:nvPicPr>
          <p:cNvPr id="26" name="Image 25" descr="MGallery_by_Sofitel_logo-RV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981" y="-10262"/>
            <a:ext cx="448423" cy="882585"/>
          </a:xfrm>
          <a:prstGeom prst="rect">
            <a:avLst/>
          </a:prstGeom>
        </p:spPr>
      </p:pic>
      <p:cxnSp>
        <p:nvCxnSpPr>
          <p:cNvPr id="30" name="Connecteur droit 29"/>
          <p:cNvCxnSpPr/>
          <p:nvPr userDrawn="1"/>
        </p:nvCxnSpPr>
        <p:spPr>
          <a:xfrm>
            <a:off x="584969" y="527553"/>
            <a:ext cx="5069736" cy="0"/>
          </a:xfrm>
          <a:prstGeom prst="line">
            <a:avLst/>
          </a:prstGeom>
          <a:ln w="3175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 userDrawn="1"/>
        </p:nvCxnSpPr>
        <p:spPr>
          <a:xfrm>
            <a:off x="6475718" y="527553"/>
            <a:ext cx="5162101" cy="0"/>
          </a:xfrm>
          <a:prstGeom prst="line">
            <a:avLst/>
          </a:prstGeom>
          <a:ln w="3175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Espace réservé du texte 33"/>
          <p:cNvSpPr>
            <a:spLocks noGrp="1"/>
          </p:cNvSpPr>
          <p:nvPr>
            <p:ph type="body" sz="quarter" idx="16" hasCustomPrompt="1"/>
          </p:nvPr>
        </p:nvSpPr>
        <p:spPr>
          <a:xfrm>
            <a:off x="590452" y="1711372"/>
            <a:ext cx="11051480" cy="828529"/>
          </a:xfrm>
          <a:noFill/>
        </p:spPr>
        <p:txBody>
          <a:bodyPr anchor="b">
            <a:noAutofit/>
          </a:bodyPr>
          <a:lstStyle>
            <a:lvl1pPr algn="ctr">
              <a:defRPr sz="2667" b="0" i="0" spc="400">
                <a:solidFill>
                  <a:schemeClr val="tx1"/>
                </a:solidFill>
                <a:latin typeface="Helvetica Light"/>
                <a:cs typeface="Helvetica Light"/>
              </a:defRPr>
            </a:lvl1pPr>
            <a:lvl2pPr algn="ctr">
              <a:lnSpc>
                <a:spcPct val="90000"/>
              </a:lnSpc>
              <a:spcBef>
                <a:spcPts val="2000"/>
              </a:spcBef>
              <a:defRPr b="0" i="1">
                <a:solidFill>
                  <a:schemeClr val="tx1"/>
                </a:solidFill>
                <a:latin typeface="Adobe Garamond Pro"/>
                <a:cs typeface="Adobe Garamond Pro"/>
              </a:defRPr>
            </a:lvl2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3" name="Sous-titre 2"/>
          <p:cNvSpPr>
            <a:spLocks noGrp="1"/>
          </p:cNvSpPr>
          <p:nvPr>
            <p:ph type="subTitle" idx="1"/>
          </p:nvPr>
        </p:nvSpPr>
        <p:spPr>
          <a:xfrm>
            <a:off x="174527" y="2670227"/>
            <a:ext cx="11801623" cy="657255"/>
          </a:xfrm>
        </p:spPr>
        <p:txBody>
          <a:bodyPr anchor="t">
            <a:noAutofit/>
          </a:bodyPr>
          <a:lstStyle>
            <a:lvl1pPr marL="0" indent="0" algn="ctr">
              <a:lnSpc>
                <a:spcPct val="110000"/>
              </a:lnSpc>
              <a:buNone/>
              <a:defRPr sz="1600" b="0" i="1" spc="400">
                <a:solidFill>
                  <a:schemeClr val="accent1"/>
                </a:solidFill>
                <a:latin typeface="Adobe Garamond Pro"/>
                <a:cs typeface="Adobe Garamond Pro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4800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 userDrawn="1"/>
        </p:nvCxnSpPr>
        <p:spPr>
          <a:xfrm flipH="1">
            <a:off x="1057052" y="6034424"/>
            <a:ext cx="9965009" cy="0"/>
          </a:xfrm>
          <a:prstGeom prst="line">
            <a:avLst/>
          </a:prstGeom>
          <a:ln w="9525" cmpd="sng">
            <a:solidFill>
              <a:srgbClr val="9980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 1" descr="Frise 1 ligne LUB-flatgold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762" y="6038420"/>
            <a:ext cx="5248477" cy="733357"/>
          </a:xfrm>
          <a:prstGeom prst="rect">
            <a:avLst/>
          </a:prstGeom>
        </p:spPr>
      </p:pic>
      <p:grpSp>
        <p:nvGrpSpPr>
          <p:cNvPr id="19" name="Groupe 18"/>
          <p:cNvGrpSpPr/>
          <p:nvPr userDrawn="1"/>
        </p:nvGrpSpPr>
        <p:grpSpPr>
          <a:xfrm>
            <a:off x="4266834" y="2514026"/>
            <a:ext cx="3545444" cy="1111645"/>
            <a:chOff x="0" y="1138238"/>
            <a:chExt cx="9144000" cy="2867025"/>
          </a:xfrm>
        </p:grpSpPr>
        <p:sp>
          <p:nvSpPr>
            <p:cNvPr id="2054" name="Freeform 6"/>
            <p:cNvSpPr>
              <a:spLocks noEditPoints="1"/>
            </p:cNvSpPr>
            <p:nvPr userDrawn="1"/>
          </p:nvSpPr>
          <p:spPr bwMode="auto">
            <a:xfrm>
              <a:off x="0" y="3043238"/>
              <a:ext cx="9144000" cy="962025"/>
            </a:xfrm>
            <a:custGeom>
              <a:avLst/>
              <a:gdLst/>
              <a:ahLst/>
              <a:cxnLst>
                <a:cxn ang="0">
                  <a:pos x="1314" y="39"/>
                </a:cxn>
                <a:cxn ang="0">
                  <a:pos x="1357" y="124"/>
                </a:cxn>
                <a:cxn ang="0">
                  <a:pos x="1282" y="96"/>
                </a:cxn>
                <a:cxn ang="0">
                  <a:pos x="1314" y="51"/>
                </a:cxn>
                <a:cxn ang="0">
                  <a:pos x="806" y="0"/>
                </a:cxn>
                <a:cxn ang="0">
                  <a:pos x="812" y="143"/>
                </a:cxn>
                <a:cxn ang="0">
                  <a:pos x="806" y="119"/>
                </a:cxn>
                <a:cxn ang="0">
                  <a:pos x="759" y="91"/>
                </a:cxn>
                <a:cxn ang="0">
                  <a:pos x="715" y="142"/>
                </a:cxn>
                <a:cxn ang="0">
                  <a:pos x="715" y="130"/>
                </a:cxn>
                <a:cxn ang="0">
                  <a:pos x="680" y="85"/>
                </a:cxn>
                <a:cxn ang="0">
                  <a:pos x="680" y="85"/>
                </a:cxn>
                <a:cxn ang="0">
                  <a:pos x="271" y="39"/>
                </a:cxn>
                <a:cxn ang="0">
                  <a:pos x="314" y="124"/>
                </a:cxn>
                <a:cxn ang="0">
                  <a:pos x="239" y="96"/>
                </a:cxn>
                <a:cxn ang="0">
                  <a:pos x="0" y="6"/>
                </a:cxn>
                <a:cxn ang="0">
                  <a:pos x="15" y="82"/>
                </a:cxn>
                <a:cxn ang="0">
                  <a:pos x="15" y="67"/>
                </a:cxn>
                <a:cxn ang="0">
                  <a:pos x="88" y="6"/>
                </a:cxn>
                <a:cxn ang="0">
                  <a:pos x="153" y="39"/>
                </a:cxn>
                <a:cxn ang="0">
                  <a:pos x="195" y="124"/>
                </a:cxn>
                <a:cxn ang="0">
                  <a:pos x="120" y="96"/>
                </a:cxn>
                <a:cxn ang="0">
                  <a:pos x="152" y="51"/>
                </a:cxn>
                <a:cxn ang="0">
                  <a:pos x="239" y="85"/>
                </a:cxn>
                <a:cxn ang="0">
                  <a:pos x="239" y="85"/>
                </a:cxn>
                <a:cxn ang="0">
                  <a:pos x="350" y="118"/>
                </a:cxn>
                <a:cxn ang="0">
                  <a:pos x="381" y="128"/>
                </a:cxn>
                <a:cxn ang="0">
                  <a:pos x="513" y="118"/>
                </a:cxn>
                <a:cxn ang="0">
                  <a:pos x="506" y="141"/>
                </a:cxn>
                <a:cxn ang="0">
                  <a:pos x="593" y="141"/>
                </a:cxn>
                <a:cxn ang="0">
                  <a:pos x="638" y="6"/>
                </a:cxn>
                <a:cxn ang="0">
                  <a:pos x="550" y="5"/>
                </a:cxn>
                <a:cxn ang="0">
                  <a:pos x="890" y="129"/>
                </a:cxn>
                <a:cxn ang="0">
                  <a:pos x="920" y="67"/>
                </a:cxn>
                <a:cxn ang="0">
                  <a:pos x="839" y="91"/>
                </a:cxn>
                <a:cxn ang="0">
                  <a:pos x="921" y="114"/>
                </a:cxn>
                <a:cxn ang="0">
                  <a:pos x="950" y="91"/>
                </a:cxn>
                <a:cxn ang="0">
                  <a:pos x="1039" y="91"/>
                </a:cxn>
                <a:cxn ang="0">
                  <a:pos x="1002" y="52"/>
                </a:cxn>
                <a:cxn ang="0">
                  <a:pos x="1133" y="39"/>
                </a:cxn>
                <a:cxn ang="0">
                  <a:pos x="1085" y="41"/>
                </a:cxn>
                <a:cxn ang="0">
                  <a:pos x="1100" y="84"/>
                </a:cxn>
                <a:cxn ang="0">
                  <a:pos x="1153" y="140"/>
                </a:cxn>
                <a:cxn ang="0">
                  <a:pos x="1196" y="52"/>
                </a:cxn>
                <a:cxn ang="0">
                  <a:pos x="1236" y="140"/>
                </a:cxn>
                <a:cxn ang="0">
                  <a:pos x="1164" y="58"/>
                </a:cxn>
              </a:cxnLst>
              <a:rect l="0" t="0" r="r" b="b"/>
              <a:pathLst>
                <a:path w="1361" h="143">
                  <a:moveTo>
                    <a:pt x="1360" y="96"/>
                  </a:moveTo>
                  <a:cubicBezTo>
                    <a:pt x="1361" y="94"/>
                    <a:pt x="1361" y="92"/>
                    <a:pt x="1361" y="91"/>
                  </a:cubicBezTo>
                  <a:cubicBezTo>
                    <a:pt x="1361" y="62"/>
                    <a:pt x="1344" y="39"/>
                    <a:pt x="1314" y="39"/>
                  </a:cubicBezTo>
                  <a:cubicBezTo>
                    <a:pt x="1287" y="39"/>
                    <a:pt x="1267" y="62"/>
                    <a:pt x="1267" y="90"/>
                  </a:cubicBezTo>
                  <a:cubicBezTo>
                    <a:pt x="1267" y="122"/>
                    <a:pt x="1289" y="142"/>
                    <a:pt x="1316" y="142"/>
                  </a:cubicBezTo>
                  <a:cubicBezTo>
                    <a:pt x="1335" y="142"/>
                    <a:pt x="1347" y="135"/>
                    <a:pt x="1357" y="124"/>
                  </a:cubicBezTo>
                  <a:cubicBezTo>
                    <a:pt x="1348" y="116"/>
                    <a:pt x="1348" y="116"/>
                    <a:pt x="1348" y="116"/>
                  </a:cubicBezTo>
                  <a:cubicBezTo>
                    <a:pt x="1340" y="124"/>
                    <a:pt x="1330" y="130"/>
                    <a:pt x="1317" y="130"/>
                  </a:cubicBezTo>
                  <a:cubicBezTo>
                    <a:pt x="1299" y="130"/>
                    <a:pt x="1284" y="117"/>
                    <a:pt x="1282" y="96"/>
                  </a:cubicBezTo>
                  <a:lnTo>
                    <a:pt x="1360" y="96"/>
                  </a:lnTo>
                  <a:close/>
                  <a:moveTo>
                    <a:pt x="1282" y="85"/>
                  </a:moveTo>
                  <a:cubicBezTo>
                    <a:pt x="1284" y="66"/>
                    <a:pt x="1297" y="51"/>
                    <a:pt x="1314" y="51"/>
                  </a:cubicBezTo>
                  <a:cubicBezTo>
                    <a:pt x="1334" y="51"/>
                    <a:pt x="1344" y="67"/>
                    <a:pt x="1346" y="85"/>
                  </a:cubicBezTo>
                  <a:lnTo>
                    <a:pt x="1282" y="85"/>
                  </a:lnTo>
                  <a:close/>
                  <a:moveTo>
                    <a:pt x="806" y="0"/>
                  </a:moveTo>
                  <a:cubicBezTo>
                    <a:pt x="791" y="0"/>
                    <a:pt x="791" y="0"/>
                    <a:pt x="791" y="0"/>
                  </a:cubicBezTo>
                  <a:cubicBezTo>
                    <a:pt x="791" y="118"/>
                    <a:pt x="791" y="118"/>
                    <a:pt x="791" y="118"/>
                  </a:cubicBezTo>
                  <a:cubicBezTo>
                    <a:pt x="791" y="139"/>
                    <a:pt x="802" y="143"/>
                    <a:pt x="812" y="143"/>
                  </a:cubicBezTo>
                  <a:cubicBezTo>
                    <a:pt x="816" y="143"/>
                    <a:pt x="820" y="142"/>
                    <a:pt x="824" y="141"/>
                  </a:cubicBezTo>
                  <a:cubicBezTo>
                    <a:pt x="822" y="128"/>
                    <a:pt x="822" y="128"/>
                    <a:pt x="822" y="128"/>
                  </a:cubicBezTo>
                  <a:cubicBezTo>
                    <a:pt x="813" y="131"/>
                    <a:pt x="806" y="130"/>
                    <a:pt x="806" y="119"/>
                  </a:cubicBezTo>
                  <a:lnTo>
                    <a:pt x="806" y="0"/>
                  </a:lnTo>
                  <a:close/>
                  <a:moveTo>
                    <a:pt x="759" y="96"/>
                  </a:moveTo>
                  <a:cubicBezTo>
                    <a:pt x="759" y="94"/>
                    <a:pt x="759" y="92"/>
                    <a:pt x="759" y="91"/>
                  </a:cubicBezTo>
                  <a:cubicBezTo>
                    <a:pt x="759" y="62"/>
                    <a:pt x="742" y="39"/>
                    <a:pt x="713" y="39"/>
                  </a:cubicBezTo>
                  <a:cubicBezTo>
                    <a:pt x="685" y="39"/>
                    <a:pt x="665" y="62"/>
                    <a:pt x="665" y="90"/>
                  </a:cubicBezTo>
                  <a:cubicBezTo>
                    <a:pt x="665" y="122"/>
                    <a:pt x="687" y="142"/>
                    <a:pt x="715" y="142"/>
                  </a:cubicBezTo>
                  <a:cubicBezTo>
                    <a:pt x="733" y="142"/>
                    <a:pt x="746" y="135"/>
                    <a:pt x="755" y="124"/>
                  </a:cubicBezTo>
                  <a:cubicBezTo>
                    <a:pt x="746" y="116"/>
                    <a:pt x="746" y="116"/>
                    <a:pt x="746" y="116"/>
                  </a:cubicBezTo>
                  <a:cubicBezTo>
                    <a:pt x="738" y="124"/>
                    <a:pt x="729" y="130"/>
                    <a:pt x="715" y="130"/>
                  </a:cubicBezTo>
                  <a:cubicBezTo>
                    <a:pt x="697" y="130"/>
                    <a:pt x="682" y="117"/>
                    <a:pt x="680" y="96"/>
                  </a:cubicBezTo>
                  <a:lnTo>
                    <a:pt x="759" y="96"/>
                  </a:lnTo>
                  <a:close/>
                  <a:moveTo>
                    <a:pt x="680" y="85"/>
                  </a:moveTo>
                  <a:cubicBezTo>
                    <a:pt x="682" y="66"/>
                    <a:pt x="695" y="51"/>
                    <a:pt x="712" y="51"/>
                  </a:cubicBezTo>
                  <a:cubicBezTo>
                    <a:pt x="732" y="51"/>
                    <a:pt x="743" y="67"/>
                    <a:pt x="744" y="85"/>
                  </a:cubicBezTo>
                  <a:lnTo>
                    <a:pt x="680" y="85"/>
                  </a:lnTo>
                  <a:close/>
                  <a:moveTo>
                    <a:pt x="317" y="96"/>
                  </a:moveTo>
                  <a:cubicBezTo>
                    <a:pt x="318" y="94"/>
                    <a:pt x="318" y="92"/>
                    <a:pt x="318" y="91"/>
                  </a:cubicBezTo>
                  <a:cubicBezTo>
                    <a:pt x="318" y="62"/>
                    <a:pt x="300" y="39"/>
                    <a:pt x="271" y="39"/>
                  </a:cubicBezTo>
                  <a:cubicBezTo>
                    <a:pt x="244" y="39"/>
                    <a:pt x="224" y="62"/>
                    <a:pt x="224" y="90"/>
                  </a:cubicBezTo>
                  <a:cubicBezTo>
                    <a:pt x="224" y="122"/>
                    <a:pt x="246" y="142"/>
                    <a:pt x="273" y="142"/>
                  </a:cubicBezTo>
                  <a:cubicBezTo>
                    <a:pt x="292" y="142"/>
                    <a:pt x="304" y="135"/>
                    <a:pt x="314" y="124"/>
                  </a:cubicBezTo>
                  <a:cubicBezTo>
                    <a:pt x="305" y="116"/>
                    <a:pt x="305" y="116"/>
                    <a:pt x="305" y="116"/>
                  </a:cubicBezTo>
                  <a:cubicBezTo>
                    <a:pt x="297" y="124"/>
                    <a:pt x="287" y="130"/>
                    <a:pt x="274" y="130"/>
                  </a:cubicBezTo>
                  <a:cubicBezTo>
                    <a:pt x="256" y="130"/>
                    <a:pt x="241" y="117"/>
                    <a:pt x="239" y="96"/>
                  </a:cubicBezTo>
                  <a:lnTo>
                    <a:pt x="317" y="96"/>
                  </a:lnTo>
                  <a:close/>
                  <a:moveTo>
                    <a:pt x="88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8" y="6"/>
                  </a:lnTo>
                  <a:close/>
                  <a:moveTo>
                    <a:pt x="199" y="96"/>
                  </a:moveTo>
                  <a:cubicBezTo>
                    <a:pt x="199" y="94"/>
                    <a:pt x="199" y="92"/>
                    <a:pt x="199" y="91"/>
                  </a:cubicBezTo>
                  <a:cubicBezTo>
                    <a:pt x="199" y="62"/>
                    <a:pt x="182" y="39"/>
                    <a:pt x="153" y="39"/>
                  </a:cubicBezTo>
                  <a:cubicBezTo>
                    <a:pt x="125" y="39"/>
                    <a:pt x="105" y="62"/>
                    <a:pt x="105" y="90"/>
                  </a:cubicBezTo>
                  <a:cubicBezTo>
                    <a:pt x="105" y="122"/>
                    <a:pt x="128" y="142"/>
                    <a:pt x="155" y="142"/>
                  </a:cubicBezTo>
                  <a:cubicBezTo>
                    <a:pt x="174" y="142"/>
                    <a:pt x="186" y="135"/>
                    <a:pt x="195" y="124"/>
                  </a:cubicBezTo>
                  <a:cubicBezTo>
                    <a:pt x="186" y="116"/>
                    <a:pt x="186" y="116"/>
                    <a:pt x="186" y="116"/>
                  </a:cubicBezTo>
                  <a:cubicBezTo>
                    <a:pt x="179" y="124"/>
                    <a:pt x="169" y="130"/>
                    <a:pt x="155" y="130"/>
                  </a:cubicBezTo>
                  <a:cubicBezTo>
                    <a:pt x="138" y="130"/>
                    <a:pt x="122" y="117"/>
                    <a:pt x="120" y="96"/>
                  </a:cubicBezTo>
                  <a:lnTo>
                    <a:pt x="199" y="96"/>
                  </a:lnTo>
                  <a:close/>
                  <a:moveTo>
                    <a:pt x="120" y="85"/>
                  </a:moveTo>
                  <a:cubicBezTo>
                    <a:pt x="122" y="66"/>
                    <a:pt x="135" y="51"/>
                    <a:pt x="152" y="51"/>
                  </a:cubicBezTo>
                  <a:cubicBezTo>
                    <a:pt x="172" y="51"/>
                    <a:pt x="183" y="67"/>
                    <a:pt x="184" y="85"/>
                  </a:cubicBezTo>
                  <a:lnTo>
                    <a:pt x="120" y="85"/>
                  </a:lnTo>
                  <a:close/>
                  <a:moveTo>
                    <a:pt x="239" y="85"/>
                  </a:moveTo>
                  <a:cubicBezTo>
                    <a:pt x="241" y="66"/>
                    <a:pt x="254" y="51"/>
                    <a:pt x="271" y="51"/>
                  </a:cubicBezTo>
                  <a:cubicBezTo>
                    <a:pt x="291" y="51"/>
                    <a:pt x="301" y="67"/>
                    <a:pt x="303" y="85"/>
                  </a:cubicBezTo>
                  <a:lnTo>
                    <a:pt x="239" y="85"/>
                  </a:lnTo>
                  <a:close/>
                  <a:moveTo>
                    <a:pt x="365" y="0"/>
                  </a:moveTo>
                  <a:cubicBezTo>
                    <a:pt x="350" y="0"/>
                    <a:pt x="350" y="0"/>
                    <a:pt x="350" y="0"/>
                  </a:cubicBezTo>
                  <a:cubicBezTo>
                    <a:pt x="350" y="118"/>
                    <a:pt x="350" y="118"/>
                    <a:pt x="350" y="118"/>
                  </a:cubicBezTo>
                  <a:cubicBezTo>
                    <a:pt x="350" y="139"/>
                    <a:pt x="361" y="143"/>
                    <a:pt x="371" y="143"/>
                  </a:cubicBezTo>
                  <a:cubicBezTo>
                    <a:pt x="375" y="143"/>
                    <a:pt x="379" y="142"/>
                    <a:pt x="383" y="141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72" y="131"/>
                    <a:pt x="365" y="130"/>
                    <a:pt x="365" y="119"/>
                  </a:cubicBezTo>
                  <a:lnTo>
                    <a:pt x="365" y="0"/>
                  </a:lnTo>
                  <a:close/>
                  <a:moveTo>
                    <a:pt x="513" y="118"/>
                  </a:moveTo>
                  <a:cubicBezTo>
                    <a:pt x="475" y="6"/>
                    <a:pt x="475" y="6"/>
                    <a:pt x="475" y="6"/>
                  </a:cubicBezTo>
                  <a:cubicBezTo>
                    <a:pt x="458" y="6"/>
                    <a:pt x="458" y="6"/>
                    <a:pt x="458" y="6"/>
                  </a:cubicBezTo>
                  <a:cubicBezTo>
                    <a:pt x="506" y="141"/>
                    <a:pt x="506" y="141"/>
                    <a:pt x="506" y="141"/>
                  </a:cubicBezTo>
                  <a:cubicBezTo>
                    <a:pt x="519" y="141"/>
                    <a:pt x="519" y="141"/>
                    <a:pt x="519" y="141"/>
                  </a:cubicBezTo>
                  <a:cubicBezTo>
                    <a:pt x="556" y="32"/>
                    <a:pt x="556" y="32"/>
                    <a:pt x="556" y="32"/>
                  </a:cubicBezTo>
                  <a:cubicBezTo>
                    <a:pt x="593" y="141"/>
                    <a:pt x="593" y="141"/>
                    <a:pt x="593" y="141"/>
                  </a:cubicBezTo>
                  <a:cubicBezTo>
                    <a:pt x="606" y="141"/>
                    <a:pt x="606" y="141"/>
                    <a:pt x="606" y="141"/>
                  </a:cubicBezTo>
                  <a:cubicBezTo>
                    <a:pt x="654" y="6"/>
                    <a:pt x="654" y="6"/>
                    <a:pt x="654" y="6"/>
                  </a:cubicBezTo>
                  <a:cubicBezTo>
                    <a:pt x="638" y="6"/>
                    <a:pt x="638" y="6"/>
                    <a:pt x="638" y="6"/>
                  </a:cubicBezTo>
                  <a:cubicBezTo>
                    <a:pt x="599" y="118"/>
                    <a:pt x="599" y="118"/>
                    <a:pt x="599" y="118"/>
                  </a:cubicBezTo>
                  <a:cubicBezTo>
                    <a:pt x="563" y="5"/>
                    <a:pt x="563" y="5"/>
                    <a:pt x="563" y="5"/>
                  </a:cubicBezTo>
                  <a:cubicBezTo>
                    <a:pt x="550" y="5"/>
                    <a:pt x="550" y="5"/>
                    <a:pt x="550" y="5"/>
                  </a:cubicBezTo>
                  <a:lnTo>
                    <a:pt x="513" y="118"/>
                  </a:lnTo>
                  <a:close/>
                  <a:moveTo>
                    <a:pt x="921" y="114"/>
                  </a:moveTo>
                  <a:cubicBezTo>
                    <a:pt x="913" y="123"/>
                    <a:pt x="903" y="129"/>
                    <a:pt x="890" y="129"/>
                  </a:cubicBezTo>
                  <a:cubicBezTo>
                    <a:pt x="870" y="129"/>
                    <a:pt x="854" y="112"/>
                    <a:pt x="854" y="90"/>
                  </a:cubicBezTo>
                  <a:cubicBezTo>
                    <a:pt x="854" y="69"/>
                    <a:pt x="869" y="52"/>
                    <a:pt x="890" y="52"/>
                  </a:cubicBezTo>
                  <a:cubicBezTo>
                    <a:pt x="903" y="52"/>
                    <a:pt x="912" y="58"/>
                    <a:pt x="920" y="67"/>
                  </a:cubicBezTo>
                  <a:cubicBezTo>
                    <a:pt x="930" y="56"/>
                    <a:pt x="930" y="56"/>
                    <a:pt x="930" y="56"/>
                  </a:cubicBezTo>
                  <a:cubicBezTo>
                    <a:pt x="920" y="47"/>
                    <a:pt x="909" y="39"/>
                    <a:pt x="890" y="39"/>
                  </a:cubicBezTo>
                  <a:cubicBezTo>
                    <a:pt x="861" y="39"/>
                    <a:pt x="839" y="62"/>
                    <a:pt x="839" y="91"/>
                  </a:cubicBezTo>
                  <a:cubicBezTo>
                    <a:pt x="839" y="119"/>
                    <a:pt x="861" y="142"/>
                    <a:pt x="890" y="142"/>
                  </a:cubicBezTo>
                  <a:cubicBezTo>
                    <a:pt x="909" y="142"/>
                    <a:pt x="920" y="134"/>
                    <a:pt x="930" y="123"/>
                  </a:cubicBezTo>
                  <a:lnTo>
                    <a:pt x="921" y="114"/>
                  </a:lnTo>
                  <a:close/>
                  <a:moveTo>
                    <a:pt x="1054" y="90"/>
                  </a:moveTo>
                  <a:cubicBezTo>
                    <a:pt x="1054" y="62"/>
                    <a:pt x="1032" y="39"/>
                    <a:pt x="1002" y="39"/>
                  </a:cubicBezTo>
                  <a:cubicBezTo>
                    <a:pt x="972" y="39"/>
                    <a:pt x="950" y="62"/>
                    <a:pt x="950" y="91"/>
                  </a:cubicBezTo>
                  <a:cubicBezTo>
                    <a:pt x="950" y="119"/>
                    <a:pt x="972" y="142"/>
                    <a:pt x="1002" y="142"/>
                  </a:cubicBezTo>
                  <a:cubicBezTo>
                    <a:pt x="1032" y="142"/>
                    <a:pt x="1054" y="118"/>
                    <a:pt x="1054" y="90"/>
                  </a:cubicBezTo>
                  <a:moveTo>
                    <a:pt x="1039" y="91"/>
                  </a:moveTo>
                  <a:cubicBezTo>
                    <a:pt x="1039" y="112"/>
                    <a:pt x="1024" y="129"/>
                    <a:pt x="1002" y="129"/>
                  </a:cubicBezTo>
                  <a:cubicBezTo>
                    <a:pt x="982" y="129"/>
                    <a:pt x="966" y="112"/>
                    <a:pt x="966" y="90"/>
                  </a:cubicBezTo>
                  <a:cubicBezTo>
                    <a:pt x="966" y="69"/>
                    <a:pt x="981" y="52"/>
                    <a:pt x="1002" y="52"/>
                  </a:cubicBezTo>
                  <a:cubicBezTo>
                    <a:pt x="1023" y="52"/>
                    <a:pt x="1039" y="69"/>
                    <a:pt x="1039" y="91"/>
                  </a:cubicBezTo>
                  <a:moveTo>
                    <a:pt x="1164" y="58"/>
                  </a:moveTo>
                  <a:cubicBezTo>
                    <a:pt x="1159" y="48"/>
                    <a:pt x="1148" y="39"/>
                    <a:pt x="1133" y="39"/>
                  </a:cubicBezTo>
                  <a:cubicBezTo>
                    <a:pt x="1116" y="39"/>
                    <a:pt x="1107" y="48"/>
                    <a:pt x="1100" y="58"/>
                  </a:cubicBezTo>
                  <a:cubicBezTo>
                    <a:pt x="1100" y="41"/>
                    <a:pt x="1100" y="41"/>
                    <a:pt x="1100" y="41"/>
                  </a:cubicBezTo>
                  <a:cubicBezTo>
                    <a:pt x="1085" y="41"/>
                    <a:pt x="1085" y="41"/>
                    <a:pt x="1085" y="41"/>
                  </a:cubicBezTo>
                  <a:cubicBezTo>
                    <a:pt x="1085" y="140"/>
                    <a:pt x="1085" y="140"/>
                    <a:pt x="1085" y="140"/>
                  </a:cubicBezTo>
                  <a:cubicBezTo>
                    <a:pt x="1100" y="140"/>
                    <a:pt x="1100" y="140"/>
                    <a:pt x="1100" y="140"/>
                  </a:cubicBezTo>
                  <a:cubicBezTo>
                    <a:pt x="1100" y="84"/>
                    <a:pt x="1100" y="84"/>
                    <a:pt x="1100" y="84"/>
                  </a:cubicBezTo>
                  <a:cubicBezTo>
                    <a:pt x="1100" y="65"/>
                    <a:pt x="1112" y="52"/>
                    <a:pt x="1128" y="52"/>
                  </a:cubicBezTo>
                  <a:cubicBezTo>
                    <a:pt x="1144" y="52"/>
                    <a:pt x="1153" y="63"/>
                    <a:pt x="1153" y="82"/>
                  </a:cubicBezTo>
                  <a:cubicBezTo>
                    <a:pt x="1153" y="140"/>
                    <a:pt x="1153" y="140"/>
                    <a:pt x="1153" y="140"/>
                  </a:cubicBezTo>
                  <a:cubicBezTo>
                    <a:pt x="1168" y="140"/>
                    <a:pt x="1168" y="140"/>
                    <a:pt x="1168" y="140"/>
                  </a:cubicBezTo>
                  <a:cubicBezTo>
                    <a:pt x="1168" y="83"/>
                    <a:pt x="1168" y="83"/>
                    <a:pt x="1168" y="83"/>
                  </a:cubicBezTo>
                  <a:cubicBezTo>
                    <a:pt x="1168" y="63"/>
                    <a:pt x="1181" y="52"/>
                    <a:pt x="1196" y="52"/>
                  </a:cubicBezTo>
                  <a:cubicBezTo>
                    <a:pt x="1212" y="52"/>
                    <a:pt x="1221" y="63"/>
                    <a:pt x="1221" y="82"/>
                  </a:cubicBezTo>
                  <a:cubicBezTo>
                    <a:pt x="1221" y="140"/>
                    <a:pt x="1221" y="140"/>
                    <a:pt x="1221" y="140"/>
                  </a:cubicBezTo>
                  <a:cubicBezTo>
                    <a:pt x="1236" y="140"/>
                    <a:pt x="1236" y="140"/>
                    <a:pt x="1236" y="140"/>
                  </a:cubicBezTo>
                  <a:cubicBezTo>
                    <a:pt x="1236" y="79"/>
                    <a:pt x="1236" y="79"/>
                    <a:pt x="1236" y="79"/>
                  </a:cubicBezTo>
                  <a:cubicBezTo>
                    <a:pt x="1236" y="54"/>
                    <a:pt x="1222" y="39"/>
                    <a:pt x="1199" y="39"/>
                  </a:cubicBezTo>
                  <a:cubicBezTo>
                    <a:pt x="1182" y="39"/>
                    <a:pt x="1171" y="48"/>
                    <a:pt x="1164" y="58"/>
                  </a:cubicBez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400" dirty="0">
                <a:solidFill>
                  <a:srgbClr val="77406F"/>
                </a:solidFill>
                <a:latin typeface="Arial"/>
              </a:endParaRPr>
            </a:p>
          </p:txBody>
        </p:sp>
        <p:sp>
          <p:nvSpPr>
            <p:cNvPr id="2055" name="Freeform 7"/>
            <p:cNvSpPr>
              <a:spLocks/>
            </p:cNvSpPr>
            <p:nvPr userDrawn="1"/>
          </p:nvSpPr>
          <p:spPr bwMode="auto">
            <a:xfrm>
              <a:off x="3386138" y="1138238"/>
              <a:ext cx="2916238" cy="1346200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25" y="200"/>
                </a:cxn>
                <a:cxn ang="0">
                  <a:pos x="167" y="185"/>
                </a:cxn>
                <a:cxn ang="0">
                  <a:pos x="278" y="130"/>
                </a:cxn>
                <a:cxn ang="0">
                  <a:pos x="434" y="92"/>
                </a:cxn>
                <a:cxn ang="0">
                  <a:pos x="409" y="83"/>
                </a:cxn>
                <a:cxn ang="0">
                  <a:pos x="382" y="68"/>
                </a:cxn>
                <a:cxn ang="0">
                  <a:pos x="266" y="101"/>
                </a:cxn>
                <a:cxn ang="0">
                  <a:pos x="252" y="99"/>
                </a:cxn>
                <a:cxn ang="0">
                  <a:pos x="150" y="34"/>
                </a:cxn>
                <a:cxn ang="0">
                  <a:pos x="87" y="25"/>
                </a:cxn>
                <a:cxn ang="0">
                  <a:pos x="12" y="0"/>
                </a:cxn>
                <a:cxn ang="0">
                  <a:pos x="10" y="3"/>
                </a:cxn>
                <a:cxn ang="0">
                  <a:pos x="59" y="76"/>
                </a:cxn>
                <a:cxn ang="0">
                  <a:pos x="111" y="145"/>
                </a:cxn>
                <a:cxn ang="0">
                  <a:pos x="57" y="178"/>
                </a:cxn>
                <a:cxn ang="0">
                  <a:pos x="0" y="197"/>
                </a:cxn>
              </a:cxnLst>
              <a:rect l="0" t="0" r="r" b="b"/>
              <a:pathLst>
                <a:path w="434" h="200">
                  <a:moveTo>
                    <a:pt x="0" y="197"/>
                  </a:moveTo>
                  <a:cubicBezTo>
                    <a:pt x="0" y="200"/>
                    <a:pt x="13" y="200"/>
                    <a:pt x="25" y="200"/>
                  </a:cubicBezTo>
                  <a:cubicBezTo>
                    <a:pt x="74" y="200"/>
                    <a:pt x="122" y="196"/>
                    <a:pt x="167" y="185"/>
                  </a:cubicBezTo>
                  <a:cubicBezTo>
                    <a:pt x="228" y="171"/>
                    <a:pt x="244" y="149"/>
                    <a:pt x="278" y="130"/>
                  </a:cubicBezTo>
                  <a:cubicBezTo>
                    <a:pt x="347" y="91"/>
                    <a:pt x="434" y="98"/>
                    <a:pt x="434" y="92"/>
                  </a:cubicBezTo>
                  <a:cubicBezTo>
                    <a:pt x="434" y="90"/>
                    <a:pt x="433" y="89"/>
                    <a:pt x="409" y="83"/>
                  </a:cubicBezTo>
                  <a:cubicBezTo>
                    <a:pt x="406" y="74"/>
                    <a:pt x="394" y="68"/>
                    <a:pt x="382" y="68"/>
                  </a:cubicBezTo>
                  <a:cubicBezTo>
                    <a:pt x="354" y="68"/>
                    <a:pt x="307" y="101"/>
                    <a:pt x="266" y="101"/>
                  </a:cubicBezTo>
                  <a:cubicBezTo>
                    <a:pt x="261" y="101"/>
                    <a:pt x="257" y="100"/>
                    <a:pt x="252" y="99"/>
                  </a:cubicBezTo>
                  <a:cubicBezTo>
                    <a:pt x="236" y="68"/>
                    <a:pt x="197" y="40"/>
                    <a:pt x="150" y="34"/>
                  </a:cubicBezTo>
                  <a:cubicBezTo>
                    <a:pt x="122" y="31"/>
                    <a:pt x="103" y="27"/>
                    <a:pt x="87" y="25"/>
                  </a:cubicBezTo>
                  <a:cubicBezTo>
                    <a:pt x="32" y="15"/>
                    <a:pt x="18" y="0"/>
                    <a:pt x="12" y="0"/>
                  </a:cubicBezTo>
                  <a:cubicBezTo>
                    <a:pt x="10" y="0"/>
                    <a:pt x="10" y="2"/>
                    <a:pt x="10" y="3"/>
                  </a:cubicBezTo>
                  <a:cubicBezTo>
                    <a:pt x="10" y="13"/>
                    <a:pt x="29" y="43"/>
                    <a:pt x="59" y="76"/>
                  </a:cubicBezTo>
                  <a:cubicBezTo>
                    <a:pt x="78" y="98"/>
                    <a:pt x="111" y="130"/>
                    <a:pt x="111" y="145"/>
                  </a:cubicBezTo>
                  <a:cubicBezTo>
                    <a:pt x="111" y="153"/>
                    <a:pt x="92" y="163"/>
                    <a:pt x="57" y="178"/>
                  </a:cubicBezTo>
                  <a:cubicBezTo>
                    <a:pt x="17" y="195"/>
                    <a:pt x="0" y="195"/>
                    <a:pt x="0" y="197"/>
                  </a:cubicBezTo>
                </a:path>
              </a:pathLst>
            </a:custGeom>
            <a:solidFill>
              <a:srgbClr val="BE95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400" dirty="0"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3927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233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0438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407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760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6757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3290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2837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552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3AA84-2A55-486F-926C-82DC2E9A5BFF}" type="datetimeFigureOut">
              <a:rPr lang="pt-BR" smtClean="0"/>
              <a:t>27/07/2017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B93A1-3254-4C10-BDB9-0FFB6515BF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3774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11" Type="http://schemas.openxmlformats.org/officeDocument/2006/relationships/image" Target="../media/image28.png"/><Relationship Id="rId5" Type="http://schemas.openxmlformats.org/officeDocument/2006/relationships/image" Target="../media/image22.jpe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" t="7275" r="70" b="8746"/>
          <a:stretch/>
        </p:blipFill>
        <p:spPr>
          <a:xfrm>
            <a:off x="-25758" y="0"/>
            <a:ext cx="12209172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615270" y="1764319"/>
            <a:ext cx="4700789" cy="181520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4358551" y="2071755"/>
            <a:ext cx="3214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997300"/>
                </a:solidFill>
                <a:latin typeface="ClanOT-ExtdNews" pitchFamily="50" charset="0"/>
              </a:rPr>
              <a:t>Bem-vindo a Santa Teresa</a:t>
            </a:r>
            <a:endParaRPr lang="pt-BR" sz="3600" b="1" dirty="0">
              <a:solidFill>
                <a:srgbClr val="997300"/>
              </a:solidFill>
              <a:latin typeface="ClanOT-ExtdNew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27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4" b="7729"/>
          <a:stretch/>
        </p:blipFill>
        <p:spPr>
          <a:xfrm>
            <a:off x="0" y="-13648"/>
            <a:ext cx="12192000" cy="6878472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3440135" y="1764319"/>
            <a:ext cx="5051057" cy="181520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440135" y="2071755"/>
            <a:ext cx="5051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997300"/>
                </a:solidFill>
                <a:latin typeface="ClanOT-ExtdNews" pitchFamily="50" charset="0"/>
              </a:rPr>
              <a:t>Hotel Santa Teresa Rio </a:t>
            </a:r>
            <a:r>
              <a:rPr lang="pt-BR" sz="3600" b="1" dirty="0" err="1" smtClean="0">
                <a:solidFill>
                  <a:srgbClr val="997300"/>
                </a:solidFill>
                <a:latin typeface="ClanOT-ExtdNews" pitchFamily="50" charset="0"/>
              </a:rPr>
              <a:t>MGallery</a:t>
            </a:r>
            <a:r>
              <a:rPr lang="pt-BR" sz="3600" b="1" dirty="0" smtClean="0">
                <a:solidFill>
                  <a:srgbClr val="997300"/>
                </a:solidFill>
                <a:latin typeface="ClanOT-ExtdNews" pitchFamily="50" charset="0"/>
              </a:rPr>
              <a:t> by Sofitel</a:t>
            </a:r>
            <a:endParaRPr lang="pt-BR" sz="3600" b="1" dirty="0">
              <a:solidFill>
                <a:srgbClr val="997300"/>
              </a:solidFill>
              <a:latin typeface="ClanOT-ExtdNew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02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30429" y="87392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997300"/>
                </a:solidFill>
                <a:latin typeface="ClanOT-ExtdNews" pitchFamily="50" charset="0"/>
              </a:rPr>
              <a:t>O hotel</a:t>
            </a:r>
          </a:p>
        </p:txBody>
      </p:sp>
      <p:sp>
        <p:nvSpPr>
          <p:cNvPr id="7" name="Retângulo 6"/>
          <p:cNvSpPr/>
          <p:nvPr/>
        </p:nvSpPr>
        <p:spPr>
          <a:xfrm>
            <a:off x="1408026" y="1769679"/>
            <a:ext cx="9185893" cy="411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600" dirty="0">
                <a:latin typeface="ClanOT-ExtdNews" pitchFamily="50" charset="0"/>
              </a:rPr>
              <a:t>O 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Hotel Santa Teresa Rio </a:t>
            </a:r>
            <a:r>
              <a:rPr lang="pt-BR" sz="1600" b="1" dirty="0" err="1">
                <a:solidFill>
                  <a:srgbClr val="997300"/>
                </a:solidFill>
                <a:latin typeface="ClanOT-ExtdNews" pitchFamily="50" charset="0"/>
              </a:rPr>
              <a:t>MGallery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 by Sofitel </a:t>
            </a:r>
            <a:r>
              <a:rPr lang="pt-BR" sz="1600" dirty="0">
                <a:latin typeface="ClanOT-ExtdNews" pitchFamily="50" charset="0"/>
              </a:rPr>
              <a:t>ocupa um espaço de 4mil m² cercado por jardins, pátios tropicais, palmeiras e árvores frutíferas. Com vistas que alcançam a Baía de Guanabara, o Cristo Redentor e as montanhas da cidade, o hotel boutique oferece 44 luxuosas acomodações em um casarão histórico de 1850.</a:t>
            </a:r>
          </a:p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  <a:p>
            <a:pPr algn="just">
              <a:lnSpc>
                <a:spcPct val="150000"/>
              </a:lnSpc>
            </a:pPr>
            <a:r>
              <a:rPr lang="pt-BR" sz="1600" dirty="0">
                <a:latin typeface="ClanOT-ExtdNews" pitchFamily="50" charset="0"/>
              </a:rPr>
              <a:t>O estilo original do casarão foi cuidadosamente preservado para abrigar o lobby e apartamentos. A decoração refinada conta aos visitantes histórias das terras e culturas do Brasil e apresenta peças de artistas brasileiros como Zemog, Sérgio Rodrigues, Artesanato 5 Irmãos (Vila </a:t>
            </a:r>
            <a:r>
              <a:rPr lang="pt-BR" sz="1600" dirty="0" err="1">
                <a:latin typeface="ClanOT-ExtdNews" pitchFamily="50" charset="0"/>
              </a:rPr>
              <a:t>Carassa</a:t>
            </a:r>
            <a:r>
              <a:rPr lang="pt-BR" sz="1600" dirty="0">
                <a:latin typeface="ClanOT-ExtdNews" pitchFamily="50" charset="0"/>
              </a:rPr>
              <a:t>) e outros. Além disso, o hotel ainda conta com a renomada gastronomia do 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restaurante </a:t>
            </a:r>
            <a:r>
              <a:rPr lang="pt-BR" sz="1600" b="1" dirty="0" err="1">
                <a:solidFill>
                  <a:srgbClr val="997300"/>
                </a:solidFill>
                <a:latin typeface="ClanOT-ExtdNews" pitchFamily="50" charset="0"/>
              </a:rPr>
              <a:t>Térèze</a:t>
            </a:r>
            <a:r>
              <a:rPr lang="pt-BR" sz="1600" dirty="0">
                <a:latin typeface="ClanOT-ExtdNews" pitchFamily="50" charset="0"/>
              </a:rPr>
              <a:t>, o descolado 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Bar dos Descasados</a:t>
            </a:r>
            <a:r>
              <a:rPr lang="pt-BR" sz="1600" dirty="0">
                <a:latin typeface="ClanOT-ExtdNews" pitchFamily="50" charset="0"/>
              </a:rPr>
              <a:t>, pool </a:t>
            </a:r>
            <a:r>
              <a:rPr lang="pt-BR" sz="1600" dirty="0" err="1">
                <a:latin typeface="ClanOT-ExtdNews" pitchFamily="50" charset="0"/>
              </a:rPr>
              <a:t>lounge</a:t>
            </a:r>
            <a:r>
              <a:rPr lang="pt-BR" sz="1600" dirty="0">
                <a:latin typeface="ClanOT-ExtdNews" pitchFamily="50" charset="0"/>
              </a:rPr>
              <a:t> cm vista panorâmica e o 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Le </a:t>
            </a:r>
            <a:r>
              <a:rPr lang="pt-BR" sz="1600" b="1" dirty="0" err="1">
                <a:solidFill>
                  <a:srgbClr val="997300"/>
                </a:solidFill>
                <a:latin typeface="ClanOT-ExtdNews" pitchFamily="50" charset="0"/>
              </a:rPr>
              <a:t>Spa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 by </a:t>
            </a:r>
            <a:r>
              <a:rPr lang="pt-BR" sz="1600" b="1" dirty="0" err="1">
                <a:solidFill>
                  <a:srgbClr val="997300"/>
                </a:solidFill>
                <a:latin typeface="ClanOT-ExtdNews" pitchFamily="50" charset="0"/>
              </a:rPr>
              <a:t>L’Occitane</a:t>
            </a:r>
            <a:r>
              <a:rPr lang="pt-BR" sz="1600" dirty="0">
                <a:latin typeface="ClanOT-ExtdNews" pitchFamily="50" charset="0"/>
              </a:rPr>
              <a:t>,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 </a:t>
            </a:r>
            <a:r>
              <a:rPr lang="pt-BR" sz="1600" dirty="0">
                <a:latin typeface="ClanOT-ExtdNews" pitchFamily="50" charset="0"/>
              </a:rPr>
              <a:t>o único da cidade a trazer tratamentos da famosa marca francesa.</a:t>
            </a:r>
          </a:p>
        </p:txBody>
      </p:sp>
    </p:spTree>
    <p:extLst>
      <p:ext uri="{BB962C8B-B14F-4D97-AF65-F5344CB8AC3E}">
        <p14:creationId xmlns:p14="http://schemas.microsoft.com/office/powerpoint/2010/main" val="114590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047" y="368490"/>
            <a:ext cx="4048836" cy="607325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450" y="3579520"/>
            <a:ext cx="4293335" cy="2862224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450" y="368490"/>
            <a:ext cx="4293335" cy="286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0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996" y="354842"/>
            <a:ext cx="4278484" cy="285327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996" y="3562066"/>
            <a:ext cx="4277308" cy="285238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172" y="354842"/>
            <a:ext cx="4044281" cy="605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93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30429" y="87392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997300"/>
                </a:solidFill>
                <a:latin typeface="ClanOT-ExtdNews" pitchFamily="50" charset="0"/>
              </a:rPr>
              <a:t>Hóspedes ilustres</a:t>
            </a:r>
            <a:endParaRPr lang="pt-BR" sz="3200" dirty="0">
              <a:solidFill>
                <a:srgbClr val="997300"/>
              </a:solidFill>
              <a:latin typeface="ClanOT-ExtdNews" pitchFamily="50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408026" y="1685271"/>
            <a:ext cx="91858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600" dirty="0" smtClean="0">
                <a:latin typeface="ClanOT-ExtdNews" pitchFamily="50" charset="0"/>
              </a:rPr>
              <a:t>O </a:t>
            </a: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Hotel Santa Teresa Rio </a:t>
            </a:r>
            <a:r>
              <a:rPr lang="pt-BR" sz="1600" b="1" dirty="0" err="1" smtClean="0">
                <a:solidFill>
                  <a:srgbClr val="997300"/>
                </a:solidFill>
                <a:latin typeface="ClanOT-ExtdNews" pitchFamily="50" charset="0"/>
              </a:rPr>
              <a:t>MGallery</a:t>
            </a: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 by Sofitel </a:t>
            </a:r>
            <a:r>
              <a:rPr lang="pt-BR" sz="1600" dirty="0" smtClean="0">
                <a:latin typeface="ClanOT-ExtdNews" pitchFamily="50" charset="0"/>
              </a:rPr>
              <a:t>é conhecido por hospedar importantes personalidades nacionais e internacionais.</a:t>
            </a:r>
            <a:endParaRPr lang="pt-BR" sz="1600" dirty="0">
              <a:latin typeface="ClanOT-ExtdNews" pitchFamily="50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871" y="2628691"/>
            <a:ext cx="1140511" cy="1694473"/>
          </a:xfrm>
          <a:prstGeom prst="rect">
            <a:avLst/>
          </a:prstGeom>
        </p:spPr>
      </p:pic>
      <p:pic>
        <p:nvPicPr>
          <p:cNvPr id="6" name="Picture 2" descr="Resultado de imagem para amy winehous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7" r="29404"/>
          <a:stretch/>
        </p:blipFill>
        <p:spPr bwMode="auto">
          <a:xfrm>
            <a:off x="1543617" y="2628694"/>
            <a:ext cx="1133341" cy="169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Resultado de imagem para ron wood 201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2" t="757" r="23735" b="-757"/>
          <a:stretch/>
        </p:blipFill>
        <p:spPr bwMode="auto">
          <a:xfrm>
            <a:off x="4163739" y="2628694"/>
            <a:ext cx="1120462" cy="170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Resultado de imagem para richard branson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3" t="760" r="24090" b="-760"/>
          <a:stretch/>
        </p:blipFill>
        <p:spPr bwMode="auto">
          <a:xfrm>
            <a:off x="4177280" y="4843825"/>
            <a:ext cx="1107582" cy="16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Resultado de imagem para isabeli fontana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r="9813"/>
          <a:stretch/>
        </p:blipFill>
        <p:spPr bwMode="auto">
          <a:xfrm>
            <a:off x="6738053" y="2628692"/>
            <a:ext cx="1121921" cy="16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Resultado de imagem para lais ribeiro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98"/>
          <a:stretch/>
        </p:blipFill>
        <p:spPr bwMode="auto">
          <a:xfrm>
            <a:off x="8018770" y="2628692"/>
            <a:ext cx="1151946" cy="16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Resultado de imagem para alanis morissette 201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2558"/>
          <a:stretch/>
        </p:blipFill>
        <p:spPr bwMode="auto">
          <a:xfrm>
            <a:off x="9329512" y="2623230"/>
            <a:ext cx="1110505" cy="16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Resultado de imagem para jack johnson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" name="AutoShape 4" descr="Resultado de imagem para peter gabriel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9"/>
          <a:srcRect l="17361" r="17053"/>
          <a:stretch/>
        </p:blipFill>
        <p:spPr>
          <a:xfrm>
            <a:off x="1579152" y="4843825"/>
            <a:ext cx="1111347" cy="1694473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10"/>
          <a:srcRect l="10273" r="45344"/>
          <a:stretch/>
        </p:blipFill>
        <p:spPr>
          <a:xfrm>
            <a:off x="2850933" y="4843825"/>
            <a:ext cx="1139483" cy="1694473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11"/>
          <a:srcRect l="30298" r="32928"/>
          <a:stretch/>
        </p:blipFill>
        <p:spPr>
          <a:xfrm>
            <a:off x="2864674" y="2623230"/>
            <a:ext cx="1111348" cy="1699934"/>
          </a:xfrm>
          <a:prstGeom prst="rect">
            <a:avLst/>
          </a:prstGeom>
        </p:spPr>
      </p:pic>
      <p:sp>
        <p:nvSpPr>
          <p:cNvPr id="16" name="AutoShape 6" descr="Resultado de imagem para james blunt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12"/>
          <a:srcRect l="13528" r="21533"/>
          <a:stretch/>
        </p:blipFill>
        <p:spPr>
          <a:xfrm>
            <a:off x="5455783" y="4838364"/>
            <a:ext cx="1111348" cy="1699934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13"/>
          <a:srcRect l="41874" r="23783"/>
          <a:stretch/>
        </p:blipFill>
        <p:spPr>
          <a:xfrm>
            <a:off x="6738053" y="4838364"/>
            <a:ext cx="1167618" cy="1699934"/>
          </a:xfrm>
          <a:prstGeom prst="rect">
            <a:avLst/>
          </a:prstGeom>
        </p:spPr>
      </p:pic>
      <p:sp>
        <p:nvSpPr>
          <p:cNvPr id="19" name="Retângulo 18"/>
          <p:cNvSpPr/>
          <p:nvPr/>
        </p:nvSpPr>
        <p:spPr>
          <a:xfrm>
            <a:off x="1467094" y="4273391"/>
            <a:ext cx="1479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Amy </a:t>
            </a:r>
            <a:r>
              <a:rPr lang="pt-BR" sz="1200" dirty="0" err="1" smtClean="0">
                <a:latin typeface="ClanOT-ExtdNews" pitchFamily="50" charset="0"/>
              </a:rPr>
              <a:t>Winehouse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2939105" y="4273391"/>
            <a:ext cx="9295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Alicia Keys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4271098" y="4273391"/>
            <a:ext cx="1021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err="1" smtClean="0">
                <a:latin typeface="ClanOT-ExtdNews" pitchFamily="50" charset="0"/>
              </a:rPr>
              <a:t>Roon</a:t>
            </a:r>
            <a:r>
              <a:rPr lang="pt-BR" sz="1200" dirty="0" smtClean="0">
                <a:latin typeface="ClanOT-ExtdNews" pitchFamily="50" charset="0"/>
              </a:rPr>
              <a:t> Wood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2" name="Retângulo 21"/>
          <p:cNvSpPr/>
          <p:nvPr/>
        </p:nvSpPr>
        <p:spPr>
          <a:xfrm>
            <a:off x="5444387" y="4273391"/>
            <a:ext cx="1265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Benicio del Toro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6781138" y="4288716"/>
            <a:ext cx="1265093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Isabeli Fontana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8126870" y="4294886"/>
            <a:ext cx="10163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err="1" smtClean="0">
                <a:latin typeface="ClanOT-ExtdNews" pitchFamily="50" charset="0"/>
              </a:rPr>
              <a:t>Lais</a:t>
            </a:r>
            <a:r>
              <a:rPr lang="pt-BR" sz="1200" dirty="0" smtClean="0">
                <a:latin typeface="ClanOT-ExtdNews" pitchFamily="50" charset="0"/>
              </a:rPr>
              <a:t> Ribeiro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1624119" y="6466055"/>
            <a:ext cx="1265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Peter Gabriel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2900699" y="6466055"/>
            <a:ext cx="1265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Jack Johnson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5528543" y="6446904"/>
            <a:ext cx="1265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James </a:t>
            </a:r>
            <a:r>
              <a:rPr lang="pt-BR" sz="1200" dirty="0" err="1" smtClean="0">
                <a:latin typeface="ClanOT-ExtdNews" pitchFamily="50" charset="0"/>
              </a:rPr>
              <a:t>Blunt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8" name="Retângulo 27"/>
          <p:cNvSpPr/>
          <p:nvPr/>
        </p:nvSpPr>
        <p:spPr>
          <a:xfrm>
            <a:off x="9252217" y="4288716"/>
            <a:ext cx="1265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Alanis </a:t>
            </a:r>
            <a:r>
              <a:rPr lang="pt-BR" sz="1200" dirty="0" err="1" smtClean="0">
                <a:latin typeface="ClanOT-ExtdNews" pitchFamily="50" charset="0"/>
              </a:rPr>
              <a:t>Morisette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29" name="Retângulo 28"/>
          <p:cNvSpPr/>
          <p:nvPr/>
        </p:nvSpPr>
        <p:spPr>
          <a:xfrm>
            <a:off x="6806706" y="6462251"/>
            <a:ext cx="1265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Robert </a:t>
            </a:r>
            <a:r>
              <a:rPr lang="pt-BR" sz="1200" dirty="0" err="1" smtClean="0">
                <a:latin typeface="ClanOT-ExtdNews" pitchFamily="50" charset="0"/>
              </a:rPr>
              <a:t>Plant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30" name="Retângulo 29"/>
          <p:cNvSpPr/>
          <p:nvPr/>
        </p:nvSpPr>
        <p:spPr>
          <a:xfrm>
            <a:off x="4112263" y="6455581"/>
            <a:ext cx="1265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Richard </a:t>
            </a:r>
            <a:r>
              <a:rPr lang="pt-BR" sz="1200" dirty="0" err="1" smtClean="0">
                <a:latin typeface="ClanOT-ExtdNews" pitchFamily="50" charset="0"/>
              </a:rPr>
              <a:t>Branson</a:t>
            </a:r>
            <a:endParaRPr lang="pt-BR" sz="1200" dirty="0">
              <a:latin typeface="ClanOT-ExtdNews" pitchFamily="50" charset="0"/>
            </a:endParaRPr>
          </a:p>
        </p:txBody>
      </p:sp>
      <p:pic>
        <p:nvPicPr>
          <p:cNvPr id="31" name="Imagem 30"/>
          <p:cNvPicPr>
            <a:picLocks noChangeAspect="1"/>
          </p:cNvPicPr>
          <p:nvPr/>
        </p:nvPicPr>
        <p:blipFill rotWithShape="1">
          <a:blip r:embed="rId14"/>
          <a:srcRect l="27246" r="19632"/>
          <a:stretch/>
        </p:blipFill>
        <p:spPr>
          <a:xfrm>
            <a:off x="8076015" y="4827933"/>
            <a:ext cx="1152939" cy="1708874"/>
          </a:xfrm>
          <a:prstGeom prst="rect">
            <a:avLst/>
          </a:prstGeom>
        </p:spPr>
      </p:pic>
      <p:pic>
        <p:nvPicPr>
          <p:cNvPr id="32" name="Imagem 31"/>
          <p:cNvPicPr>
            <a:picLocks noChangeAspect="1"/>
          </p:cNvPicPr>
          <p:nvPr/>
        </p:nvPicPr>
        <p:blipFill rotWithShape="1">
          <a:blip r:embed="rId15"/>
          <a:srcRect l="2187" t="2395" r="40045" b="2283"/>
          <a:stretch/>
        </p:blipFill>
        <p:spPr>
          <a:xfrm>
            <a:off x="9399298" y="4842075"/>
            <a:ext cx="1165580" cy="1697971"/>
          </a:xfrm>
          <a:prstGeom prst="rect">
            <a:avLst/>
          </a:prstGeom>
        </p:spPr>
      </p:pic>
      <p:sp>
        <p:nvSpPr>
          <p:cNvPr id="33" name="Retângulo 32"/>
          <p:cNvSpPr/>
          <p:nvPr/>
        </p:nvSpPr>
        <p:spPr>
          <a:xfrm>
            <a:off x="8168509" y="6461536"/>
            <a:ext cx="1083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Jimmy Carter</a:t>
            </a:r>
            <a:endParaRPr lang="pt-BR" sz="1200" dirty="0">
              <a:latin typeface="ClanOT-ExtdNews" pitchFamily="50" charset="0"/>
            </a:endParaRPr>
          </a:p>
        </p:txBody>
      </p:sp>
      <p:sp>
        <p:nvSpPr>
          <p:cNvPr id="34" name="Retângulo 33"/>
          <p:cNvSpPr/>
          <p:nvPr/>
        </p:nvSpPr>
        <p:spPr>
          <a:xfrm>
            <a:off x="9423196" y="6462251"/>
            <a:ext cx="1171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200" dirty="0" smtClean="0">
                <a:latin typeface="ClanOT-ExtdNews" pitchFamily="50" charset="0"/>
              </a:rPr>
              <a:t>Desmond Tutu</a:t>
            </a:r>
            <a:endParaRPr lang="pt-BR" sz="1200" dirty="0">
              <a:latin typeface="ClanOT-ExtdNew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4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30429" y="87392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997300"/>
                </a:solidFill>
                <a:latin typeface="ClanOT-ExtdNews" pitchFamily="50" charset="0"/>
              </a:rPr>
              <a:t>Prêmios</a:t>
            </a:r>
            <a:endParaRPr lang="pt-BR" sz="3200" dirty="0">
              <a:solidFill>
                <a:srgbClr val="997300"/>
              </a:solidFill>
              <a:latin typeface="ClanOT-ExtdNews" pitchFamily="50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408026" y="1769679"/>
            <a:ext cx="91858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997300"/>
                </a:solidFill>
                <a:latin typeface="ClanOT-ExtdNews" pitchFamily="50" charset="0"/>
              </a:rPr>
              <a:t>Condé Nast </a:t>
            </a:r>
            <a:r>
              <a:rPr lang="pt-BR" sz="1600" dirty="0" err="1">
                <a:solidFill>
                  <a:srgbClr val="997300"/>
                </a:solidFill>
                <a:latin typeface="ClanOT-ExtdNews" pitchFamily="50" charset="0"/>
              </a:rPr>
              <a:t>Traveler</a:t>
            </a:r>
            <a:r>
              <a:rPr lang="pt-BR" sz="1600" dirty="0">
                <a:solidFill>
                  <a:srgbClr val="997300"/>
                </a:solidFill>
                <a:latin typeface="ClanOT-ExtdNews" pitchFamily="50" charset="0"/>
              </a:rPr>
              <a:t> </a:t>
            </a:r>
            <a:r>
              <a:rPr lang="pt-BR" sz="1600" dirty="0">
                <a:latin typeface="ClanOT-ExtdNews" pitchFamily="50" charset="0"/>
              </a:rPr>
              <a:t>- Gold </a:t>
            </a:r>
            <a:r>
              <a:rPr lang="pt-BR" sz="1600" dirty="0" err="1">
                <a:latin typeface="ClanOT-ExtdNews" pitchFamily="50" charset="0"/>
              </a:rPr>
              <a:t>List</a:t>
            </a:r>
            <a:r>
              <a:rPr lang="pt-BR" sz="1600" dirty="0">
                <a:latin typeface="ClanOT-ExtdNews" pitchFamily="50" charset="0"/>
              </a:rPr>
              <a:t> 2017</a:t>
            </a:r>
          </a:p>
          <a:p>
            <a:pPr marL="285750" lvl="1" indent="-28575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997300"/>
                </a:solidFill>
                <a:latin typeface="ClanOT-ExtdNews" pitchFamily="50" charset="0"/>
              </a:rPr>
              <a:t>Forbes Travel </a:t>
            </a:r>
            <a:r>
              <a:rPr lang="pt-BR" sz="1600" dirty="0" err="1">
                <a:solidFill>
                  <a:srgbClr val="997300"/>
                </a:solidFill>
                <a:latin typeface="ClanOT-ExtdNews" pitchFamily="50" charset="0"/>
              </a:rPr>
              <a:t>Guide</a:t>
            </a:r>
            <a:r>
              <a:rPr lang="pt-BR" sz="1600" dirty="0">
                <a:solidFill>
                  <a:srgbClr val="997300"/>
                </a:solidFill>
                <a:latin typeface="ClanOT-ExtdNews" pitchFamily="50" charset="0"/>
              </a:rPr>
              <a:t> 2017 </a:t>
            </a:r>
            <a:r>
              <a:rPr lang="pt-BR" sz="1600" dirty="0">
                <a:latin typeface="ClanOT-ExtdNews" pitchFamily="50" charset="0"/>
              </a:rPr>
              <a:t>- </a:t>
            </a:r>
            <a:r>
              <a:rPr lang="pt-BR" sz="1600" dirty="0" err="1">
                <a:latin typeface="ClanOT-ExtdNews" pitchFamily="50" charset="0"/>
              </a:rPr>
              <a:t>Recommended</a:t>
            </a:r>
            <a:r>
              <a:rPr lang="pt-BR" sz="1600" dirty="0">
                <a:latin typeface="ClanOT-ExtdNews" pitchFamily="50" charset="0"/>
              </a:rPr>
              <a:t> Rating </a:t>
            </a:r>
            <a:r>
              <a:rPr lang="pt-BR" sz="1600" dirty="0" err="1">
                <a:latin typeface="ClanOT-ExtdNews" pitchFamily="50" charset="0"/>
              </a:rPr>
              <a:t>Awards</a:t>
            </a:r>
            <a:endParaRPr lang="pt-BR" sz="1600" dirty="0">
              <a:latin typeface="ClanOT-ExtdNews" pitchFamily="50" charset="0"/>
            </a:endParaRPr>
          </a:p>
          <a:p>
            <a:pPr marL="285750" lvl="1" indent="-28575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997300"/>
                </a:solidFill>
                <a:latin typeface="ClanOT-ExtdNews" pitchFamily="50" charset="0"/>
              </a:rPr>
              <a:t>The </a:t>
            </a:r>
            <a:r>
              <a:rPr lang="pt-BR" sz="1600" dirty="0" err="1">
                <a:solidFill>
                  <a:srgbClr val="997300"/>
                </a:solidFill>
                <a:latin typeface="ClanOT-ExtdNews" pitchFamily="50" charset="0"/>
              </a:rPr>
              <a:t>Telegraph</a:t>
            </a:r>
            <a:r>
              <a:rPr lang="pt-BR" sz="1600" dirty="0">
                <a:solidFill>
                  <a:srgbClr val="997300"/>
                </a:solidFill>
                <a:latin typeface="ClanOT-ExtdNews" pitchFamily="50" charset="0"/>
              </a:rPr>
              <a:t> 2017 </a:t>
            </a:r>
            <a:r>
              <a:rPr lang="pt-BR" sz="1600" dirty="0">
                <a:latin typeface="ClanOT-ExtdNews" pitchFamily="50" charset="0"/>
              </a:rPr>
              <a:t>– </a:t>
            </a:r>
            <a:r>
              <a:rPr lang="pt-BR" sz="1600" dirty="0" err="1">
                <a:latin typeface="ClanOT-ExtdNews" pitchFamily="50" charset="0"/>
              </a:rPr>
              <a:t>Recommended</a:t>
            </a:r>
            <a:r>
              <a:rPr lang="pt-BR" sz="1600" dirty="0">
                <a:latin typeface="ClanOT-ExtdNews" pitchFamily="50" charset="0"/>
              </a:rPr>
              <a:t> as </a:t>
            </a:r>
            <a:r>
              <a:rPr lang="pt-BR" sz="1600" dirty="0" err="1">
                <a:latin typeface="ClanOT-ExtdNews" pitchFamily="50" charset="0"/>
              </a:rPr>
              <a:t>one</a:t>
            </a:r>
            <a:r>
              <a:rPr lang="pt-BR" sz="1600" dirty="0">
                <a:latin typeface="ClanOT-ExtdNews" pitchFamily="50" charset="0"/>
              </a:rPr>
              <a:t> </a:t>
            </a:r>
            <a:r>
              <a:rPr lang="pt-BR" sz="1600" dirty="0" err="1">
                <a:latin typeface="ClanOT-ExtdNews" pitchFamily="50" charset="0"/>
              </a:rPr>
              <a:t>of</a:t>
            </a:r>
            <a:r>
              <a:rPr lang="pt-BR" sz="1600" dirty="0">
                <a:latin typeface="ClanOT-ExtdNews" pitchFamily="50" charset="0"/>
              </a:rPr>
              <a:t> </a:t>
            </a:r>
            <a:r>
              <a:rPr lang="pt-BR" sz="1600" dirty="0" err="1">
                <a:latin typeface="ClanOT-ExtdNews" pitchFamily="50" charset="0"/>
              </a:rPr>
              <a:t>the</a:t>
            </a:r>
            <a:r>
              <a:rPr lang="pt-BR" sz="1600" dirty="0">
                <a:latin typeface="ClanOT-ExtdNews" pitchFamily="50" charset="0"/>
              </a:rPr>
              <a:t> </a:t>
            </a:r>
            <a:r>
              <a:rPr lang="pt-BR" sz="1600" dirty="0" err="1">
                <a:latin typeface="ClanOT-ExtdNews" pitchFamily="50" charset="0"/>
              </a:rPr>
              <a:t>best</a:t>
            </a:r>
            <a:r>
              <a:rPr lang="pt-BR" sz="1600" dirty="0">
                <a:latin typeface="ClanOT-ExtdNews" pitchFamily="50" charset="0"/>
              </a:rPr>
              <a:t> </a:t>
            </a:r>
            <a:r>
              <a:rPr lang="pt-BR" sz="1600" dirty="0" err="1">
                <a:latin typeface="ClanOT-ExtdNews" pitchFamily="50" charset="0"/>
              </a:rPr>
              <a:t>hotels</a:t>
            </a:r>
            <a:r>
              <a:rPr lang="pt-BR" sz="1600" dirty="0">
                <a:latin typeface="ClanOT-ExtdNews" pitchFamily="50" charset="0"/>
              </a:rPr>
              <a:t> in Rio de Janeiro</a:t>
            </a:r>
          </a:p>
          <a:p>
            <a:pPr marL="285750" lvl="1" indent="-28575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997300"/>
                </a:solidFill>
                <a:latin typeface="ClanOT-ExtdNews" pitchFamily="50" charset="0"/>
              </a:rPr>
              <a:t>Zarpo 2016 </a:t>
            </a:r>
            <a:r>
              <a:rPr lang="pt-BR" sz="1600" dirty="0">
                <a:latin typeface="ClanOT-ExtdNews" pitchFamily="50" charset="0"/>
              </a:rPr>
              <a:t>– Best </a:t>
            </a:r>
            <a:r>
              <a:rPr lang="pt-BR" sz="1600" dirty="0" err="1">
                <a:latin typeface="ClanOT-ExtdNews" pitchFamily="50" charset="0"/>
              </a:rPr>
              <a:t>Luxury</a:t>
            </a:r>
            <a:r>
              <a:rPr lang="pt-BR" sz="1600" dirty="0">
                <a:latin typeface="ClanOT-ExtdNews" pitchFamily="50" charset="0"/>
              </a:rPr>
              <a:t> Hotel in Rio de Janeiro</a:t>
            </a:r>
            <a:endParaRPr lang="fr-FR" sz="1600" dirty="0">
              <a:latin typeface="ClanOT-ExtdNews" pitchFamily="50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023" y="3962463"/>
            <a:ext cx="1880138" cy="188013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876" y="3962463"/>
            <a:ext cx="1880138" cy="188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19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30429" y="74513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997300"/>
                </a:solidFill>
                <a:latin typeface="ClanOT-ExtdNews" pitchFamily="50" charset="0"/>
              </a:rPr>
              <a:t>Como chegar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624" y="1458698"/>
            <a:ext cx="5725728" cy="529581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7731249" y="1782890"/>
            <a:ext cx="40658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pt-BR" sz="1600" dirty="0" smtClean="0">
                <a:latin typeface="ClanOT-ExtdNews" pitchFamily="50" charset="0"/>
              </a:rPr>
              <a:t>Siga </a:t>
            </a:r>
            <a:r>
              <a:rPr lang="pt-BR" sz="1600" dirty="0">
                <a:latin typeface="ClanOT-ExtdNews" pitchFamily="50" charset="0"/>
              </a:rPr>
              <a:t>na direção oeste na Rua Benjamin </a:t>
            </a:r>
            <a:r>
              <a:rPr lang="pt-BR" sz="1600" dirty="0" smtClean="0">
                <a:latin typeface="ClanOT-ExtdNews" pitchFamily="50" charset="0"/>
              </a:rPr>
              <a:t>Constant</a:t>
            </a:r>
          </a:p>
          <a:p>
            <a:pPr marL="342900" lvl="0" indent="-342900">
              <a:buFont typeface="+mj-lt"/>
              <a:buAutoNum type="arabicPeriod"/>
            </a:pPr>
            <a:endParaRPr lang="pt-BR" sz="1600" dirty="0">
              <a:latin typeface="ClanOT-ExtdNews" pitchFamily="50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pt-BR" sz="1600" dirty="0">
                <a:latin typeface="ClanOT-ExtdNews" pitchFamily="50" charset="0"/>
              </a:rPr>
              <a:t>Vire à esquerda na Rua do </a:t>
            </a:r>
            <a:r>
              <a:rPr lang="pt-BR" sz="1600" dirty="0" smtClean="0">
                <a:latin typeface="ClanOT-ExtdNews" pitchFamily="50" charset="0"/>
              </a:rPr>
              <a:t>Fialho</a:t>
            </a:r>
          </a:p>
          <a:p>
            <a:pPr marL="342900" lvl="0" indent="-342900">
              <a:buFont typeface="+mj-lt"/>
              <a:buAutoNum type="arabicPeriod"/>
            </a:pPr>
            <a:endParaRPr lang="pt-BR" sz="1600" dirty="0">
              <a:latin typeface="ClanOT-ExtdNews" pitchFamily="50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pt-BR" sz="1600" dirty="0">
                <a:latin typeface="ClanOT-ExtdNews" pitchFamily="50" charset="0"/>
              </a:rPr>
              <a:t>Em seguida, vire à direita na Rua Santa Cristina e suba até a Rua Almirante </a:t>
            </a:r>
            <a:r>
              <a:rPr lang="pt-BR" sz="1600" dirty="0" smtClean="0">
                <a:latin typeface="ClanOT-ExtdNews" pitchFamily="50" charset="0"/>
              </a:rPr>
              <a:t>Alexandrino</a:t>
            </a:r>
          </a:p>
          <a:p>
            <a:pPr marL="342900" lvl="0" indent="-342900">
              <a:buFont typeface="+mj-lt"/>
              <a:buAutoNum type="arabicPeriod"/>
            </a:pPr>
            <a:endParaRPr lang="pt-BR" sz="1600" dirty="0">
              <a:latin typeface="ClanOT-ExtdNews" pitchFamily="50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pt-BR" sz="1600" dirty="0">
                <a:latin typeface="ClanOT-ExtdNews" pitchFamily="50" charset="0"/>
              </a:rPr>
              <a:t>Vire à esquerda na Rua Alm. </a:t>
            </a:r>
            <a:r>
              <a:rPr lang="pt-BR" sz="1600" dirty="0" smtClean="0">
                <a:latin typeface="ClanOT-ExtdNews" pitchFamily="50" charset="0"/>
              </a:rPr>
              <a:t>Alexandrino</a:t>
            </a:r>
          </a:p>
          <a:p>
            <a:pPr marL="342900" lvl="0" indent="-342900">
              <a:buFont typeface="+mj-lt"/>
              <a:buAutoNum type="arabicPeriod"/>
            </a:pPr>
            <a:endParaRPr lang="pt-BR" sz="1600" dirty="0">
              <a:latin typeface="ClanOT-ExtdNews" pitchFamily="50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pt-BR" sz="1600" dirty="0">
                <a:latin typeface="ClanOT-ExtdNews" pitchFamily="50" charset="0"/>
              </a:rPr>
              <a:t>No Largo dos Guimarães, curva suave à esquerda para permanecer na Rua Alm. </a:t>
            </a:r>
            <a:r>
              <a:rPr lang="pt-BR" sz="1600" dirty="0" smtClean="0">
                <a:latin typeface="ClanOT-ExtdNews" pitchFamily="50" charset="0"/>
              </a:rPr>
              <a:t>Alexandrino</a:t>
            </a:r>
          </a:p>
          <a:p>
            <a:pPr marL="342900" lvl="0" indent="-342900">
              <a:buFont typeface="+mj-lt"/>
              <a:buAutoNum type="arabicPeriod"/>
            </a:pPr>
            <a:endParaRPr lang="pt-BR" sz="1600" dirty="0">
              <a:latin typeface="ClanOT-ExtdNews" pitchFamily="50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pt-BR" sz="1600" dirty="0">
                <a:latin typeface="ClanOT-ExtdNews" pitchFamily="50" charset="0"/>
              </a:rPr>
              <a:t>O Hotel Santa Teresa Rio </a:t>
            </a:r>
            <a:r>
              <a:rPr lang="pt-BR" sz="1600" dirty="0" err="1">
                <a:latin typeface="ClanOT-ExtdNews" pitchFamily="50" charset="0"/>
              </a:rPr>
              <a:t>MGallery</a:t>
            </a:r>
            <a:r>
              <a:rPr lang="pt-BR" sz="1600" dirty="0">
                <a:latin typeface="ClanOT-ExtdNews" pitchFamily="50" charset="0"/>
              </a:rPr>
              <a:t> by Sofitel estará à direita</a:t>
            </a:r>
          </a:p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29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62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30429" y="87392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997300"/>
                </a:solidFill>
                <a:latin typeface="ClanOT-ExtdNews" pitchFamily="50" charset="0"/>
              </a:rPr>
              <a:t>A </a:t>
            </a:r>
            <a:r>
              <a:rPr lang="pt-BR" sz="3200" dirty="0">
                <a:solidFill>
                  <a:srgbClr val="997300"/>
                </a:solidFill>
                <a:latin typeface="ClanOT-ExtdNews" pitchFamily="50" charset="0"/>
              </a:rPr>
              <a:t>história do bairro</a:t>
            </a:r>
          </a:p>
        </p:txBody>
      </p:sp>
      <p:sp>
        <p:nvSpPr>
          <p:cNvPr id="7" name="Retângulo 6"/>
          <p:cNvSpPr/>
          <p:nvPr/>
        </p:nvSpPr>
        <p:spPr>
          <a:xfrm>
            <a:off x="1408026" y="1769679"/>
            <a:ext cx="9185893" cy="337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600" dirty="0">
                <a:latin typeface="ClanOT-ExtdNews" pitchFamily="50" charset="0"/>
              </a:rPr>
              <a:t>Um dos primeiros bairros da cidade do Rio de Janeiro, Santa Teresa surgiu a partir do convento de mesmo nome, no século XVIII. Povoado pela classe alta da época, o bairro foi uma das primeiras expansões da cidade para além do núcleo central, ocupado majoritariamente pelos portugueses. </a:t>
            </a:r>
          </a:p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  <a:p>
            <a:pPr algn="just">
              <a:lnSpc>
                <a:spcPct val="150000"/>
              </a:lnSpc>
            </a:pPr>
            <a:r>
              <a:rPr lang="pt-BR" sz="1600" dirty="0">
                <a:latin typeface="ClanOT-ExtdNews" pitchFamily="50" charset="0"/>
              </a:rPr>
              <a:t>Localizado no coração da Cidade Maravilhosa, o bairro é um dos mais bucólicos e também boêmios do Rio de Janeiro. Conhecida como a </a:t>
            </a:r>
            <a:r>
              <a:rPr lang="pt-BR" sz="1600" dirty="0" err="1">
                <a:latin typeface="ClanOT-ExtdNews" pitchFamily="50" charset="0"/>
              </a:rPr>
              <a:t>Montmartre</a:t>
            </a:r>
            <a:r>
              <a:rPr lang="pt-BR" sz="1600" dirty="0">
                <a:latin typeface="ClanOT-ExtdNews" pitchFamily="50" charset="0"/>
              </a:rPr>
              <a:t> carioca, em alusão ao charmoso distrito parisiense, Santa Teresa é ponto de encontro de turistas e locais que se encantam quando passeiam por suas ruelas e ladeiras, em meio a casarões históricos, restaurantes e cafés, pequenas lojas de artesanato e ateliês de artistas independentes. </a:t>
            </a:r>
          </a:p>
        </p:txBody>
      </p:sp>
    </p:spTree>
    <p:extLst>
      <p:ext uri="{BB962C8B-B14F-4D97-AF65-F5344CB8AC3E}">
        <p14:creationId xmlns:p14="http://schemas.microsoft.com/office/powerpoint/2010/main" val="369313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966" r="66" b="7293"/>
          <a:stretch/>
        </p:blipFill>
        <p:spPr>
          <a:xfrm>
            <a:off x="0" y="0"/>
            <a:ext cx="12260687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615270" y="1764319"/>
            <a:ext cx="4700789" cy="181520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58551" y="2312382"/>
            <a:ext cx="3214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997300"/>
                </a:solidFill>
                <a:latin typeface="ClanOT-ExtdNews" pitchFamily="50" charset="0"/>
              </a:rPr>
              <a:t>Arredores</a:t>
            </a:r>
            <a:endParaRPr lang="pt-BR" sz="3600" b="1" dirty="0">
              <a:solidFill>
                <a:srgbClr val="997300"/>
              </a:solidFill>
              <a:latin typeface="ClanOT-ExtdNew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80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408026" y="1769679"/>
            <a:ext cx="9185893" cy="152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600" dirty="0">
                <a:latin typeface="ClanOT-ExtdNews" pitchFamily="50" charset="0"/>
              </a:rPr>
              <a:t>Com fácil acesso ao centro do Rio de Janeiro, importantes pontos turísticos e a poucos minutos do Aeroporto Santos Dumont, o bairro de Santa Teresa é a melhor opção para aqueles que desejam conhecer um Rio de Janeiro que vai muito além de caipirinha e praias lotadas. Santa Teresa tem acesso rápido acesso a locais como</a:t>
            </a:r>
            <a:r>
              <a:rPr lang="pt-BR" sz="1600" dirty="0" smtClean="0">
                <a:latin typeface="ClanOT-ExtdNews" pitchFamily="50" charset="0"/>
              </a:rPr>
              <a:t>:</a:t>
            </a:r>
            <a:endParaRPr lang="pt-BR" sz="1600" dirty="0">
              <a:latin typeface="ClanOT-ExtdNews" pitchFamily="50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30429" y="87392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997300"/>
                </a:solidFill>
                <a:latin typeface="ClanOT-ExtdNews" pitchFamily="50" charset="0"/>
              </a:rPr>
              <a:t>Arredores</a:t>
            </a:r>
          </a:p>
        </p:txBody>
      </p:sp>
      <p:sp>
        <p:nvSpPr>
          <p:cNvPr id="6" name="Retângulo 5"/>
          <p:cNvSpPr/>
          <p:nvPr/>
        </p:nvSpPr>
        <p:spPr>
          <a:xfrm>
            <a:off x="6680688" y="3086730"/>
            <a:ext cx="44218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Porto Maravilha </a:t>
            </a:r>
            <a:r>
              <a:rPr lang="pt-BR" sz="1600" dirty="0" smtClean="0">
                <a:latin typeface="ClanOT-ExtdNews" pitchFamily="50" charset="0"/>
              </a:rPr>
              <a:t>– 6,5 km </a:t>
            </a:r>
            <a:endParaRPr lang="pt-BR" sz="1600" b="1" dirty="0" smtClean="0">
              <a:solidFill>
                <a:srgbClr val="997300"/>
              </a:solidFill>
              <a:latin typeface="ClanOT-ExtdNews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Museu de Arte Moderna </a:t>
            </a:r>
            <a:r>
              <a:rPr lang="pt-BR" sz="1600" dirty="0" smtClean="0">
                <a:latin typeface="ClanOT-ExtdNews" pitchFamily="50" charset="0"/>
              </a:rPr>
              <a:t>– 3,3 </a:t>
            </a:r>
            <a:r>
              <a:rPr lang="pt-BR" sz="1600" dirty="0">
                <a:latin typeface="ClanOT-ExtdNews" pitchFamily="50" charset="0"/>
              </a:rPr>
              <a:t>km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Museu do Amanhã</a:t>
            </a:r>
            <a:r>
              <a:rPr lang="pt-BR" sz="1600" dirty="0" smtClean="0">
                <a:latin typeface="ClanOT-ExtdNews" pitchFamily="50" charset="0"/>
              </a:rPr>
              <a:t> – 5,8 km </a:t>
            </a:r>
            <a:endParaRPr lang="pt-BR" sz="1600" b="1" dirty="0" smtClean="0">
              <a:solidFill>
                <a:srgbClr val="997300"/>
              </a:solidFill>
              <a:latin typeface="ClanOT-ExtdNews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Museu Histórico Nacional </a:t>
            </a:r>
            <a:r>
              <a:rPr lang="pt-BR" sz="1600" dirty="0" smtClean="0">
                <a:latin typeface="ClanOT-ExtdNews" pitchFamily="50" charset="0"/>
              </a:rPr>
              <a:t>– 3,3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Museu Nacional de Belas Artes</a:t>
            </a:r>
            <a:r>
              <a:rPr lang="pt-BR" sz="1600" b="1" dirty="0" smtClean="0">
                <a:latin typeface="ClanOT-ExtdNews" pitchFamily="50" charset="0"/>
              </a:rPr>
              <a:t> </a:t>
            </a:r>
            <a:r>
              <a:rPr lang="pt-BR" sz="1600" dirty="0" smtClean="0">
                <a:latin typeface="ClanOT-ExtdNews" pitchFamily="50" charset="0"/>
              </a:rPr>
              <a:t>– 2,6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Museu Chácara do Céu </a:t>
            </a:r>
            <a:r>
              <a:rPr lang="pt-BR" sz="1600" dirty="0" smtClean="0">
                <a:latin typeface="ClanOT-ExtdNews" pitchFamily="50" charset="0"/>
              </a:rPr>
              <a:t>– 1,2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Centro Cultural Banco do Brasil </a:t>
            </a:r>
            <a:r>
              <a:rPr lang="pt-BR" sz="1600" dirty="0" smtClean="0">
                <a:latin typeface="ClanOT-ExtdNews" pitchFamily="50" charset="0"/>
              </a:rPr>
              <a:t>– 3,7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rgbClr val="997300"/>
                </a:solidFill>
                <a:latin typeface="ClanOT-ExtdNews" pitchFamily="50" charset="0"/>
              </a:rPr>
              <a:t>Marina da Glória </a:t>
            </a:r>
            <a:r>
              <a:rPr lang="pt-BR" sz="1600" dirty="0" smtClean="0">
                <a:latin typeface="ClanOT-ExtdNews" pitchFamily="50" charset="0"/>
              </a:rPr>
              <a:t>– </a:t>
            </a:r>
            <a:r>
              <a:rPr lang="pt-BR" sz="1600" dirty="0" smtClean="0">
                <a:latin typeface="ClanOT-ExtdNews" pitchFamily="50" charset="0"/>
              </a:rPr>
              <a:t>6</a:t>
            </a:r>
            <a:r>
              <a:rPr lang="pt-BR" sz="1600" dirty="0" smtClean="0">
                <a:latin typeface="ClanOT-ExtdNews" pitchFamily="50" charset="0"/>
              </a:rPr>
              <a:t> </a:t>
            </a:r>
            <a:r>
              <a:rPr lang="pt-BR" sz="1600" dirty="0" smtClean="0">
                <a:latin typeface="ClanOT-ExtdNews" pitchFamily="50" charset="0"/>
              </a:rPr>
              <a:t>km</a:t>
            </a:r>
          </a:p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750197" y="3086730"/>
            <a:ext cx="44218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Cristo Redentor </a:t>
            </a:r>
            <a:r>
              <a:rPr lang="pt-BR" sz="1600" dirty="0">
                <a:latin typeface="ClanOT-ExtdNews" pitchFamily="50" charset="0"/>
              </a:rPr>
              <a:t>– 5,6 km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Pão de Açúcar </a:t>
            </a:r>
            <a:r>
              <a:rPr lang="pt-BR" sz="1600" dirty="0">
                <a:latin typeface="ClanOT-ExtdNews" pitchFamily="50" charset="0"/>
              </a:rPr>
              <a:t>– 9,8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Lapa</a:t>
            </a:r>
            <a:r>
              <a:rPr lang="pt-BR" sz="1600" b="1" dirty="0">
                <a:latin typeface="ClanOT-ExtdNews" pitchFamily="50" charset="0"/>
              </a:rPr>
              <a:t> </a:t>
            </a:r>
            <a:r>
              <a:rPr lang="pt-BR" sz="1600" dirty="0">
                <a:latin typeface="ClanOT-ExtdNews" pitchFamily="50" charset="0"/>
              </a:rPr>
              <a:t>– 2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Escadaria </a:t>
            </a:r>
            <a:r>
              <a:rPr lang="pt-BR" sz="1600" b="1" dirty="0" err="1">
                <a:solidFill>
                  <a:srgbClr val="997300"/>
                </a:solidFill>
                <a:latin typeface="ClanOT-ExtdNews" pitchFamily="50" charset="0"/>
              </a:rPr>
              <a:t>Selarón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 </a:t>
            </a:r>
            <a:r>
              <a:rPr lang="pt-BR" sz="1600" dirty="0">
                <a:latin typeface="ClanOT-ExtdNews" pitchFamily="50" charset="0"/>
              </a:rPr>
              <a:t>– 1,2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Parque das Ruínas </a:t>
            </a:r>
            <a:r>
              <a:rPr lang="pt-BR" sz="1600" dirty="0">
                <a:latin typeface="ClanOT-ExtdNews" pitchFamily="50" charset="0"/>
              </a:rPr>
              <a:t>– 1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err="1">
                <a:solidFill>
                  <a:srgbClr val="997300"/>
                </a:solidFill>
                <a:latin typeface="ClanOT-ExtdNews" pitchFamily="50" charset="0"/>
              </a:rPr>
              <a:t>Theatro</a:t>
            </a: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 Municipal </a:t>
            </a:r>
            <a:r>
              <a:rPr lang="pt-BR" sz="1600" dirty="0">
                <a:latin typeface="ClanOT-ExtdNews" pitchFamily="50" charset="0"/>
              </a:rPr>
              <a:t>– 2,7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Aterro do Flamengo </a:t>
            </a:r>
            <a:r>
              <a:rPr lang="pt-BR" sz="1600" dirty="0">
                <a:latin typeface="ClanOT-ExtdNews" pitchFamily="50" charset="0"/>
              </a:rPr>
              <a:t>– 2 km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997300"/>
                </a:solidFill>
                <a:latin typeface="ClanOT-ExtdNews" pitchFamily="50" charset="0"/>
              </a:rPr>
              <a:t>Sambódromo</a:t>
            </a:r>
            <a:r>
              <a:rPr lang="pt-BR" sz="1600" dirty="0">
                <a:latin typeface="ClanOT-ExtdNews" pitchFamily="50" charset="0"/>
              </a:rPr>
              <a:t> – 2,4 km</a:t>
            </a:r>
          </a:p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87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349" y="354842"/>
            <a:ext cx="4039738" cy="6059606"/>
          </a:xfr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997" y="354842"/>
            <a:ext cx="4284720" cy="285611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997" y="3558334"/>
            <a:ext cx="4278483" cy="285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09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145" y="368490"/>
            <a:ext cx="4039738" cy="605179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451" y="3554252"/>
            <a:ext cx="4293336" cy="286603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451" y="368490"/>
            <a:ext cx="4293336" cy="286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7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1441153" y="1615420"/>
            <a:ext cx="8472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  <a:p>
            <a:pPr algn="just">
              <a:lnSpc>
                <a:spcPct val="150000"/>
              </a:lnSpc>
            </a:pPr>
            <a:endParaRPr lang="pt-BR" sz="1600" dirty="0">
              <a:latin typeface="ClanOT-ExtdNews" pitchFamily="50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" t="-3164" r="522" b="16262"/>
          <a:stretch/>
        </p:blipFill>
        <p:spPr>
          <a:xfrm>
            <a:off x="0" y="-263167"/>
            <a:ext cx="12196294" cy="7127606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3615270" y="1764319"/>
            <a:ext cx="4700789" cy="181520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246044" y="2071755"/>
            <a:ext cx="3439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997300"/>
                </a:solidFill>
                <a:latin typeface="ClanOT-ExtdNews" pitchFamily="50" charset="0"/>
              </a:rPr>
              <a:t>Segurança em Santa Teresa</a:t>
            </a:r>
            <a:endParaRPr lang="pt-BR" sz="3600" b="1" dirty="0">
              <a:solidFill>
                <a:srgbClr val="997300"/>
              </a:solidFill>
              <a:latin typeface="ClanOT-ExtdNew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22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30429" y="87392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997300"/>
                </a:solidFill>
                <a:latin typeface="ClanOT-ExtdNews" pitchFamily="50" charset="0"/>
              </a:rPr>
              <a:t>Dados estatísticos</a:t>
            </a:r>
            <a:endParaRPr lang="pt-BR" sz="3200" dirty="0">
              <a:solidFill>
                <a:srgbClr val="997300"/>
              </a:solidFill>
              <a:latin typeface="ClanOT-ExtdNews" pitchFamily="50" charset="0"/>
            </a:endParaRP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3348874"/>
              </p:ext>
            </p:extLst>
          </p:nvPr>
        </p:nvGraphicFramePr>
        <p:xfrm>
          <a:off x="2292823" y="1772193"/>
          <a:ext cx="7383439" cy="38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tângulo 5"/>
          <p:cNvSpPr/>
          <p:nvPr/>
        </p:nvSpPr>
        <p:spPr>
          <a:xfrm>
            <a:off x="2720205" y="5975299"/>
            <a:ext cx="6528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400" dirty="0" smtClean="0">
                <a:latin typeface="ClanOT-ExtdNews" pitchFamily="50" charset="0"/>
              </a:rPr>
              <a:t>Dados referentes ao período e Fevereiro a Maio de 2017 | Inclui todo tipo de </a:t>
            </a:r>
            <a:r>
              <a:rPr lang="pt-BR" sz="1400" dirty="0" smtClean="0">
                <a:latin typeface="ClanOT-ExtdNews" pitchFamily="50" charset="0"/>
              </a:rPr>
              <a:t>ocorrência </a:t>
            </a:r>
            <a:r>
              <a:rPr lang="pt-BR" sz="1400" dirty="0" smtClean="0">
                <a:latin typeface="ClanOT-ExtdNews" pitchFamily="50" charset="0"/>
              </a:rPr>
              <a:t>| Fonte: Instituto de Segurança Pública - ISP</a:t>
            </a:r>
          </a:p>
        </p:txBody>
      </p:sp>
    </p:spTree>
    <p:extLst>
      <p:ext uri="{BB962C8B-B14F-4D97-AF65-F5344CB8AC3E}">
        <p14:creationId xmlns:p14="http://schemas.microsoft.com/office/powerpoint/2010/main" val="2385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30429" y="873923"/>
            <a:ext cx="7776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997300"/>
                </a:solidFill>
                <a:latin typeface="ClanOT-ExtdNews" pitchFamily="50" charset="0"/>
              </a:rPr>
              <a:t>Dados estatísticos</a:t>
            </a:r>
            <a:endParaRPr lang="pt-BR" sz="3200" dirty="0">
              <a:solidFill>
                <a:srgbClr val="997300"/>
              </a:solidFill>
              <a:latin typeface="ClanOT-ExtdNews" pitchFamily="50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2720205" y="5975299"/>
            <a:ext cx="6528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400" dirty="0" smtClean="0">
                <a:latin typeface="ClanOT-ExtdNews" pitchFamily="50" charset="0"/>
              </a:rPr>
              <a:t>Dados referentes ao período e Fevereiro a Maio de 2017 | Inclui todo tipo de </a:t>
            </a:r>
            <a:r>
              <a:rPr lang="pt-BR" sz="1400" dirty="0" smtClean="0">
                <a:latin typeface="ClanOT-ExtdNews" pitchFamily="50" charset="0"/>
              </a:rPr>
              <a:t>ocorrência </a:t>
            </a:r>
            <a:r>
              <a:rPr lang="pt-BR" sz="1400" dirty="0" smtClean="0">
                <a:latin typeface="ClanOT-ExtdNews" pitchFamily="50" charset="0"/>
              </a:rPr>
              <a:t>| Fonte: Instituto de Segurança Pública - ISP</a:t>
            </a: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028148"/>
              </p:ext>
            </p:extLst>
          </p:nvPr>
        </p:nvGraphicFramePr>
        <p:xfrm>
          <a:off x="2129048" y="1909036"/>
          <a:ext cx="7710985" cy="361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99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618</Words>
  <Application>Microsoft Office PowerPoint</Application>
  <PresentationFormat>Widescreen</PresentationFormat>
  <Paragraphs>72</Paragraphs>
  <Slides>17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17</vt:i4>
      </vt:variant>
    </vt:vector>
  </HeadingPairs>
  <TitlesOfParts>
    <vt:vector size="24" baseType="lpstr">
      <vt:lpstr>Adobe Garamond Pro</vt:lpstr>
      <vt:lpstr>Arial</vt:lpstr>
      <vt:lpstr>Calibri</vt:lpstr>
      <vt:lpstr>Calibri Light</vt:lpstr>
      <vt:lpstr>ClanOT-ExtdNews</vt:lpstr>
      <vt:lpstr>Helvetica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HOTEL Santa Teresa Rio de Janeiro Mgallery By Sofitel MK</dc:creator>
  <cp:lastModifiedBy>HOTEL Santa Teresa Rio de Janeiro Mgallery By Sofitel MK</cp:lastModifiedBy>
  <cp:revision>36</cp:revision>
  <dcterms:created xsi:type="dcterms:W3CDTF">2017-07-21T14:05:29Z</dcterms:created>
  <dcterms:modified xsi:type="dcterms:W3CDTF">2017-07-27T20:09:43Z</dcterms:modified>
</cp:coreProperties>
</file>